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7">
  <p:sldMasterIdLst>
    <p:sldMasterId id="2147483648" r:id="rId1"/>
  </p:sldMasterIdLst>
  <p:notesMasterIdLst>
    <p:notesMasterId r:id="rId53"/>
  </p:notesMasterIdLst>
  <p:handoutMasterIdLst>
    <p:handoutMasterId r:id="rId54"/>
  </p:handoutMasterIdLst>
  <p:sldIdLst>
    <p:sldId id="256" r:id="rId2"/>
    <p:sldId id="257" r:id="rId3"/>
    <p:sldId id="258" r:id="rId4"/>
    <p:sldId id="760" r:id="rId5"/>
    <p:sldId id="800" r:id="rId6"/>
    <p:sldId id="802" r:id="rId7"/>
    <p:sldId id="810" r:id="rId8"/>
    <p:sldId id="803" r:id="rId9"/>
    <p:sldId id="806" r:id="rId10"/>
    <p:sldId id="804" r:id="rId11"/>
    <p:sldId id="805" r:id="rId12"/>
    <p:sldId id="807" r:id="rId13"/>
    <p:sldId id="808" r:id="rId14"/>
    <p:sldId id="812" r:id="rId15"/>
    <p:sldId id="813" r:id="rId16"/>
    <p:sldId id="844" r:id="rId17"/>
    <p:sldId id="814" r:id="rId18"/>
    <p:sldId id="845" r:id="rId19"/>
    <p:sldId id="801" r:id="rId20"/>
    <p:sldId id="816" r:id="rId21"/>
    <p:sldId id="817" r:id="rId22"/>
    <p:sldId id="818" r:id="rId23"/>
    <p:sldId id="819" r:id="rId24"/>
    <p:sldId id="815" r:id="rId25"/>
    <p:sldId id="825" r:id="rId26"/>
    <p:sldId id="827" r:id="rId27"/>
    <p:sldId id="849" r:id="rId28"/>
    <p:sldId id="821" r:id="rId29"/>
    <p:sldId id="828" r:id="rId30"/>
    <p:sldId id="829" r:id="rId31"/>
    <p:sldId id="830" r:id="rId32"/>
    <p:sldId id="831" r:id="rId33"/>
    <p:sldId id="832" r:id="rId34"/>
    <p:sldId id="833" r:id="rId35"/>
    <p:sldId id="820" r:id="rId36"/>
    <p:sldId id="822" r:id="rId37"/>
    <p:sldId id="823" r:id="rId38"/>
    <p:sldId id="834" r:id="rId39"/>
    <p:sldId id="824" r:id="rId40"/>
    <p:sldId id="835" r:id="rId41"/>
    <p:sldId id="837" r:id="rId42"/>
    <p:sldId id="838" r:id="rId43"/>
    <p:sldId id="836" r:id="rId44"/>
    <p:sldId id="840" r:id="rId45"/>
    <p:sldId id="839" r:id="rId46"/>
    <p:sldId id="843" r:id="rId47"/>
    <p:sldId id="842" r:id="rId48"/>
    <p:sldId id="846" r:id="rId49"/>
    <p:sldId id="847" r:id="rId50"/>
    <p:sldId id="848" r:id="rId51"/>
    <p:sldId id="272" r:id="rId52"/>
  </p:sldIdLst>
  <p:sldSz cx="12192000" cy="6858000"/>
  <p:notesSz cx="7099300" cy="10234613"/>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204" autoAdjust="0"/>
    <p:restoredTop sz="86391" autoAdjust="0"/>
  </p:normalViewPr>
  <p:slideViewPr>
    <p:cSldViewPr snapToGrid="0">
      <p:cViewPr varScale="1">
        <p:scale>
          <a:sx n="63" d="100"/>
          <a:sy n="63" d="100"/>
        </p:scale>
        <p:origin x="768" y="60"/>
      </p:cViewPr>
      <p:guideLst>
        <p:guide orient="horz" pos="2160"/>
        <p:guide pos="3840"/>
      </p:guideLst>
    </p:cSldViewPr>
  </p:slideViewPr>
  <p:outlineViewPr>
    <p:cViewPr>
      <p:scale>
        <a:sx n="33" d="100"/>
        <a:sy n="33" d="100"/>
      </p:scale>
      <p:origin x="0" y="9406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3076575" cy="512763"/>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sz="quarter" idx="1"/>
          </p:nvPr>
        </p:nvSpPr>
        <p:spPr>
          <a:xfrm>
            <a:off x="4021138" y="0"/>
            <a:ext cx="3076575" cy="512763"/>
          </a:xfrm>
          <a:prstGeom prst="rect">
            <a:avLst/>
          </a:prstGeom>
        </p:spPr>
        <p:txBody>
          <a:bodyPr vert="horz" lIns="91440" tIns="45720" rIns="91440" bIns="45720" rtlCol="0"/>
          <a:lstStyle>
            <a:lvl1pPr algn="r">
              <a:defRPr sz="1200"/>
            </a:lvl1pPr>
          </a:lstStyle>
          <a:p>
            <a:fld id="{ED773D3F-D7DC-4A2B-B764-F482841D2847}" type="datetimeFigureOut">
              <a:rPr lang="pt-BR" smtClean="0"/>
              <a:t>26/02/2025</a:t>
            </a:fld>
            <a:endParaRPr lang="pt-BR"/>
          </a:p>
        </p:txBody>
      </p:sp>
      <p:sp>
        <p:nvSpPr>
          <p:cNvPr id="4" name="Espaço Reservado para Rodapé 3"/>
          <p:cNvSpPr>
            <a:spLocks noGrp="1"/>
          </p:cNvSpPr>
          <p:nvPr>
            <p:ph type="ftr" sz="quarter" idx="2"/>
          </p:nvPr>
        </p:nvSpPr>
        <p:spPr>
          <a:xfrm>
            <a:off x="0" y="9721850"/>
            <a:ext cx="3076575" cy="512763"/>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4021138" y="9721850"/>
            <a:ext cx="3076575" cy="512763"/>
          </a:xfrm>
          <a:prstGeom prst="rect">
            <a:avLst/>
          </a:prstGeom>
        </p:spPr>
        <p:txBody>
          <a:bodyPr vert="horz" lIns="91440" tIns="45720" rIns="91440" bIns="45720" rtlCol="0" anchor="b"/>
          <a:lstStyle>
            <a:lvl1pPr algn="r">
              <a:defRPr sz="1200"/>
            </a:lvl1pPr>
          </a:lstStyle>
          <a:p>
            <a:fld id="{3B6401D1-F580-44D4-BC0B-5F2C6E274FCF}" type="slidenum">
              <a:rPr lang="pt-BR" smtClean="0"/>
              <a:t>‹nº›</a:t>
            </a:fld>
            <a:endParaRPr lang="pt-BR"/>
          </a:p>
        </p:txBody>
      </p:sp>
    </p:spTree>
    <p:extLst>
      <p:ext uri="{BB962C8B-B14F-4D97-AF65-F5344CB8AC3E}">
        <p14:creationId xmlns:p14="http://schemas.microsoft.com/office/powerpoint/2010/main" val="38870179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3076575" cy="511175"/>
          </a:xfrm>
          <a:prstGeom prst="rect">
            <a:avLst/>
          </a:prstGeom>
        </p:spPr>
        <p:txBody>
          <a:bodyPr vert="horz" lIns="91440" tIns="45720" rIns="91440" bIns="45720" rtlCol="0"/>
          <a:lstStyle>
            <a:lvl1pPr algn="l">
              <a:defRPr sz="1200"/>
            </a:lvl1pPr>
          </a:lstStyle>
          <a:p>
            <a:endParaRPr lang="pt-BR" dirty="0"/>
          </a:p>
        </p:txBody>
      </p:sp>
      <p:sp>
        <p:nvSpPr>
          <p:cNvPr id="3" name="Espaço Reservado para Data 2"/>
          <p:cNvSpPr>
            <a:spLocks noGrp="1"/>
          </p:cNvSpPr>
          <p:nvPr>
            <p:ph type="dt" idx="1"/>
          </p:nvPr>
        </p:nvSpPr>
        <p:spPr>
          <a:xfrm>
            <a:off x="4021138" y="0"/>
            <a:ext cx="3076575" cy="511175"/>
          </a:xfrm>
          <a:prstGeom prst="rect">
            <a:avLst/>
          </a:prstGeom>
        </p:spPr>
        <p:txBody>
          <a:bodyPr vert="horz" lIns="91440" tIns="45720" rIns="91440" bIns="45720" rtlCol="0"/>
          <a:lstStyle>
            <a:lvl1pPr algn="r">
              <a:defRPr sz="1200"/>
            </a:lvl1pPr>
          </a:lstStyle>
          <a:p>
            <a:fld id="{4B1A861B-DADD-482D-BB79-0E303A390E06}" type="datetimeFigureOut">
              <a:rPr lang="pt-BR" smtClean="0"/>
              <a:pPr/>
              <a:t>26/02/2025</a:t>
            </a:fld>
            <a:endParaRPr lang="pt-BR" dirty="0"/>
          </a:p>
        </p:txBody>
      </p:sp>
      <p:sp>
        <p:nvSpPr>
          <p:cNvPr id="4" name="Espaço Reservado para Imagem de Slide 3"/>
          <p:cNvSpPr>
            <a:spLocks noGrp="1" noRot="1" noChangeAspect="1"/>
          </p:cNvSpPr>
          <p:nvPr>
            <p:ph type="sldImg" idx="2"/>
          </p:nvPr>
        </p:nvSpPr>
        <p:spPr>
          <a:xfrm>
            <a:off x="139700" y="768350"/>
            <a:ext cx="6819900" cy="3836988"/>
          </a:xfrm>
          <a:prstGeom prst="rect">
            <a:avLst/>
          </a:prstGeom>
          <a:noFill/>
          <a:ln w="12700">
            <a:solidFill>
              <a:prstClr val="black"/>
            </a:solidFill>
          </a:ln>
        </p:spPr>
        <p:txBody>
          <a:bodyPr vert="horz" lIns="91440" tIns="45720" rIns="91440" bIns="45720" rtlCol="0" anchor="ctr"/>
          <a:lstStyle/>
          <a:p>
            <a:endParaRPr lang="pt-BR" dirty="0"/>
          </a:p>
        </p:txBody>
      </p:sp>
      <p:sp>
        <p:nvSpPr>
          <p:cNvPr id="5" name="Espaço Reservado para Anotações 4"/>
          <p:cNvSpPr>
            <a:spLocks noGrp="1"/>
          </p:cNvSpPr>
          <p:nvPr>
            <p:ph type="body" sz="quarter" idx="3"/>
          </p:nvPr>
        </p:nvSpPr>
        <p:spPr>
          <a:xfrm>
            <a:off x="709613" y="4860925"/>
            <a:ext cx="5680075" cy="4605338"/>
          </a:xfrm>
          <a:prstGeom prst="rect">
            <a:avLst/>
          </a:prstGeom>
        </p:spPr>
        <p:txBody>
          <a:bodyPr vert="horz" lIns="91440" tIns="45720" rIns="91440" bIns="45720" rtlCol="0">
            <a:normAutofit/>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9721850"/>
            <a:ext cx="3076575" cy="511175"/>
          </a:xfrm>
          <a:prstGeom prst="rect">
            <a:avLst/>
          </a:prstGeom>
        </p:spPr>
        <p:txBody>
          <a:bodyPr vert="horz" lIns="91440" tIns="45720" rIns="91440" bIns="45720" rtlCol="0" anchor="b"/>
          <a:lstStyle>
            <a:lvl1pPr algn="l">
              <a:defRPr sz="1200"/>
            </a:lvl1pPr>
          </a:lstStyle>
          <a:p>
            <a:endParaRPr lang="pt-BR" dirty="0"/>
          </a:p>
        </p:txBody>
      </p:sp>
      <p:sp>
        <p:nvSpPr>
          <p:cNvPr id="7" name="Espaço Reservado para Número de Slide 6"/>
          <p:cNvSpPr>
            <a:spLocks noGrp="1"/>
          </p:cNvSpPr>
          <p:nvPr>
            <p:ph type="sldNum" sz="quarter" idx="5"/>
          </p:nvPr>
        </p:nvSpPr>
        <p:spPr>
          <a:xfrm>
            <a:off x="4021138" y="9721850"/>
            <a:ext cx="3076575" cy="511175"/>
          </a:xfrm>
          <a:prstGeom prst="rect">
            <a:avLst/>
          </a:prstGeom>
        </p:spPr>
        <p:txBody>
          <a:bodyPr vert="horz" lIns="91440" tIns="45720" rIns="91440" bIns="45720" rtlCol="0" anchor="b"/>
          <a:lstStyle>
            <a:lvl1pPr algn="r">
              <a:defRPr sz="1200"/>
            </a:lvl1pPr>
          </a:lstStyle>
          <a:p>
            <a:fld id="{8F7127CC-18EB-4A30-9A83-71828FA7D505}" type="slidenum">
              <a:rPr lang="pt-BR" smtClean="0"/>
              <a:pPr/>
              <a:t>‹nº›</a:t>
            </a:fld>
            <a:endParaRPr lang="pt-BR" dirty="0"/>
          </a:p>
        </p:txBody>
      </p:sp>
    </p:spTree>
    <p:extLst>
      <p:ext uri="{BB962C8B-B14F-4D97-AF65-F5344CB8AC3E}">
        <p14:creationId xmlns:p14="http://schemas.microsoft.com/office/powerpoint/2010/main" val="1639667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8F7127CC-18EB-4A30-9A83-71828FA7D505}" type="slidenum">
              <a:rPr lang="pt-BR" smtClean="0"/>
              <a:pPr/>
              <a:t>3</a:t>
            </a:fld>
            <a:endParaRPr lang="pt-BR" dirty="0"/>
          </a:p>
        </p:txBody>
      </p:sp>
    </p:spTree>
    <p:extLst>
      <p:ext uri="{BB962C8B-B14F-4D97-AF65-F5344CB8AC3E}">
        <p14:creationId xmlns:p14="http://schemas.microsoft.com/office/powerpoint/2010/main" val="9334480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3E6413-A98B-CFE7-ED07-E9A2A2FECCD1}"/>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6772D076-84CA-EB4A-4C16-D66AFA05E852}"/>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47A3A246-A7B8-9FCB-B146-5EF9AAAB4BFE}"/>
              </a:ext>
            </a:extLst>
          </p:cNvPr>
          <p:cNvSpPr>
            <a:spLocks noGrp="1"/>
          </p:cNvSpPr>
          <p:nvPr>
            <p:ph type="body" idx="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31D3CACC-6D3A-CD36-1761-9FCF6752043E}"/>
              </a:ext>
            </a:extLst>
          </p:cNvPr>
          <p:cNvSpPr>
            <a:spLocks noGrp="1"/>
          </p:cNvSpPr>
          <p:nvPr>
            <p:ph type="sldNum" sz="quarter" idx="10"/>
          </p:nvPr>
        </p:nvSpPr>
        <p:spPr/>
        <p:txBody>
          <a:bodyPr/>
          <a:lstStyle/>
          <a:p>
            <a:fld id="{8F7127CC-18EB-4A30-9A83-71828FA7D505}" type="slidenum">
              <a:rPr lang="pt-BR" smtClean="0"/>
              <a:pPr/>
              <a:t>12</a:t>
            </a:fld>
            <a:endParaRPr lang="pt-BR" dirty="0"/>
          </a:p>
        </p:txBody>
      </p:sp>
    </p:spTree>
    <p:extLst>
      <p:ext uri="{BB962C8B-B14F-4D97-AF65-F5344CB8AC3E}">
        <p14:creationId xmlns:p14="http://schemas.microsoft.com/office/powerpoint/2010/main" val="7477545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10003A-71A6-4E83-D11A-BA7689C825C1}"/>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73F00B6F-4C2F-9864-E023-E55CF5777373}"/>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1AC49BFC-C528-2BBE-2614-74E586E58C89}"/>
              </a:ext>
            </a:extLst>
          </p:cNvPr>
          <p:cNvSpPr>
            <a:spLocks noGrp="1"/>
          </p:cNvSpPr>
          <p:nvPr>
            <p:ph type="body" idx="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85263460-6764-837B-64B8-1B24974AD07D}"/>
              </a:ext>
            </a:extLst>
          </p:cNvPr>
          <p:cNvSpPr>
            <a:spLocks noGrp="1"/>
          </p:cNvSpPr>
          <p:nvPr>
            <p:ph type="sldNum" sz="quarter" idx="10"/>
          </p:nvPr>
        </p:nvSpPr>
        <p:spPr/>
        <p:txBody>
          <a:bodyPr/>
          <a:lstStyle/>
          <a:p>
            <a:fld id="{8F7127CC-18EB-4A30-9A83-71828FA7D505}" type="slidenum">
              <a:rPr lang="pt-BR" smtClean="0"/>
              <a:pPr/>
              <a:t>13</a:t>
            </a:fld>
            <a:endParaRPr lang="pt-BR" dirty="0"/>
          </a:p>
        </p:txBody>
      </p:sp>
    </p:spTree>
    <p:extLst>
      <p:ext uri="{BB962C8B-B14F-4D97-AF65-F5344CB8AC3E}">
        <p14:creationId xmlns:p14="http://schemas.microsoft.com/office/powerpoint/2010/main" val="4398231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125A75-0FB2-BFAD-6A1C-09740EFB7855}"/>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9FA36558-3140-3751-A790-A587E30BD1C1}"/>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E2CE6A04-BDF3-9973-E831-5FDB49B1A076}"/>
              </a:ext>
            </a:extLst>
          </p:cNvPr>
          <p:cNvSpPr>
            <a:spLocks noGrp="1"/>
          </p:cNvSpPr>
          <p:nvPr>
            <p:ph type="body" idx="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77A24FD7-16E5-CFEF-F6B0-D243D3141A2B}"/>
              </a:ext>
            </a:extLst>
          </p:cNvPr>
          <p:cNvSpPr>
            <a:spLocks noGrp="1"/>
          </p:cNvSpPr>
          <p:nvPr>
            <p:ph type="sldNum" sz="quarter" idx="10"/>
          </p:nvPr>
        </p:nvSpPr>
        <p:spPr/>
        <p:txBody>
          <a:bodyPr/>
          <a:lstStyle/>
          <a:p>
            <a:fld id="{8F7127CC-18EB-4A30-9A83-71828FA7D505}" type="slidenum">
              <a:rPr lang="pt-BR" smtClean="0"/>
              <a:pPr/>
              <a:t>14</a:t>
            </a:fld>
            <a:endParaRPr lang="pt-BR" dirty="0"/>
          </a:p>
        </p:txBody>
      </p:sp>
    </p:spTree>
    <p:extLst>
      <p:ext uri="{BB962C8B-B14F-4D97-AF65-F5344CB8AC3E}">
        <p14:creationId xmlns:p14="http://schemas.microsoft.com/office/powerpoint/2010/main" val="29479054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0EB132-010B-E1A0-D5DE-5091A9933153}"/>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2D61886B-EB52-7476-2A48-0E9F8972C085}"/>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8767191D-75D7-F5B0-A60F-9459812006B8}"/>
              </a:ext>
            </a:extLst>
          </p:cNvPr>
          <p:cNvSpPr>
            <a:spLocks noGrp="1"/>
          </p:cNvSpPr>
          <p:nvPr>
            <p:ph type="body" idx="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3BEBE7A8-0E2A-F743-BC7B-302394F3929B}"/>
              </a:ext>
            </a:extLst>
          </p:cNvPr>
          <p:cNvSpPr>
            <a:spLocks noGrp="1"/>
          </p:cNvSpPr>
          <p:nvPr>
            <p:ph type="sldNum" sz="quarter" idx="10"/>
          </p:nvPr>
        </p:nvSpPr>
        <p:spPr/>
        <p:txBody>
          <a:bodyPr/>
          <a:lstStyle/>
          <a:p>
            <a:fld id="{8F7127CC-18EB-4A30-9A83-71828FA7D505}" type="slidenum">
              <a:rPr lang="pt-BR" smtClean="0"/>
              <a:pPr/>
              <a:t>15</a:t>
            </a:fld>
            <a:endParaRPr lang="pt-BR" dirty="0"/>
          </a:p>
        </p:txBody>
      </p:sp>
    </p:spTree>
    <p:extLst>
      <p:ext uri="{BB962C8B-B14F-4D97-AF65-F5344CB8AC3E}">
        <p14:creationId xmlns:p14="http://schemas.microsoft.com/office/powerpoint/2010/main" val="24407589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DDDB28-82AD-26C2-BD85-25995E7BA3A3}"/>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86A07F6F-0769-FABE-E4DE-7CD5476859CF}"/>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A4EC293F-AACA-7DBC-EEC7-5686AEF505AF}"/>
              </a:ext>
            </a:extLst>
          </p:cNvPr>
          <p:cNvSpPr>
            <a:spLocks noGrp="1"/>
          </p:cNvSpPr>
          <p:nvPr>
            <p:ph type="body" idx="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9DC7A59C-F9E6-2140-5BD6-DDD3FE365974}"/>
              </a:ext>
            </a:extLst>
          </p:cNvPr>
          <p:cNvSpPr>
            <a:spLocks noGrp="1"/>
          </p:cNvSpPr>
          <p:nvPr>
            <p:ph type="sldNum" sz="quarter" idx="10"/>
          </p:nvPr>
        </p:nvSpPr>
        <p:spPr/>
        <p:txBody>
          <a:bodyPr/>
          <a:lstStyle/>
          <a:p>
            <a:fld id="{8F7127CC-18EB-4A30-9A83-71828FA7D505}" type="slidenum">
              <a:rPr lang="pt-BR" smtClean="0"/>
              <a:pPr/>
              <a:t>16</a:t>
            </a:fld>
            <a:endParaRPr lang="pt-BR" dirty="0"/>
          </a:p>
        </p:txBody>
      </p:sp>
    </p:spTree>
    <p:extLst>
      <p:ext uri="{BB962C8B-B14F-4D97-AF65-F5344CB8AC3E}">
        <p14:creationId xmlns:p14="http://schemas.microsoft.com/office/powerpoint/2010/main" val="4322270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2A7957-2BC2-C534-158D-DC330548158E}"/>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66B6EB95-8CD6-3550-A914-2A4B672781C1}"/>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7F6A204A-5F10-82D3-1041-422690DBF292}"/>
              </a:ext>
            </a:extLst>
          </p:cNvPr>
          <p:cNvSpPr>
            <a:spLocks noGrp="1"/>
          </p:cNvSpPr>
          <p:nvPr>
            <p:ph type="body" idx="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113C74B6-FEE4-3DF1-B7DC-C0FEA2CB6B70}"/>
              </a:ext>
            </a:extLst>
          </p:cNvPr>
          <p:cNvSpPr>
            <a:spLocks noGrp="1"/>
          </p:cNvSpPr>
          <p:nvPr>
            <p:ph type="sldNum" sz="quarter" idx="10"/>
          </p:nvPr>
        </p:nvSpPr>
        <p:spPr/>
        <p:txBody>
          <a:bodyPr/>
          <a:lstStyle/>
          <a:p>
            <a:fld id="{8F7127CC-18EB-4A30-9A83-71828FA7D505}" type="slidenum">
              <a:rPr lang="pt-BR" smtClean="0"/>
              <a:pPr/>
              <a:t>17</a:t>
            </a:fld>
            <a:endParaRPr lang="pt-BR" dirty="0"/>
          </a:p>
        </p:txBody>
      </p:sp>
    </p:spTree>
    <p:extLst>
      <p:ext uri="{BB962C8B-B14F-4D97-AF65-F5344CB8AC3E}">
        <p14:creationId xmlns:p14="http://schemas.microsoft.com/office/powerpoint/2010/main" val="37275762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F843CB-3B00-5502-3901-09D266ED83E8}"/>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CFDD4E4C-7664-C422-584F-A61F038CD313}"/>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AAF1DB2F-7C18-E9A4-8902-6B986ACD7601}"/>
              </a:ext>
            </a:extLst>
          </p:cNvPr>
          <p:cNvSpPr>
            <a:spLocks noGrp="1"/>
          </p:cNvSpPr>
          <p:nvPr>
            <p:ph type="body" idx="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031FA5CD-982C-BD8D-ECC6-5B319A023C25}"/>
              </a:ext>
            </a:extLst>
          </p:cNvPr>
          <p:cNvSpPr>
            <a:spLocks noGrp="1"/>
          </p:cNvSpPr>
          <p:nvPr>
            <p:ph type="sldNum" sz="quarter" idx="10"/>
          </p:nvPr>
        </p:nvSpPr>
        <p:spPr/>
        <p:txBody>
          <a:bodyPr/>
          <a:lstStyle/>
          <a:p>
            <a:fld id="{8F7127CC-18EB-4A30-9A83-71828FA7D505}" type="slidenum">
              <a:rPr lang="pt-BR" smtClean="0"/>
              <a:pPr/>
              <a:t>18</a:t>
            </a:fld>
            <a:endParaRPr lang="pt-BR" dirty="0"/>
          </a:p>
        </p:txBody>
      </p:sp>
    </p:spTree>
    <p:extLst>
      <p:ext uri="{BB962C8B-B14F-4D97-AF65-F5344CB8AC3E}">
        <p14:creationId xmlns:p14="http://schemas.microsoft.com/office/powerpoint/2010/main" val="189205012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6B1745-1271-07FF-4D42-8E4B4783D771}"/>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5ACF5495-EC8C-FE03-1A39-5E135637867F}"/>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F5B3676D-81B5-BC07-B210-20EE3C37DC3A}"/>
              </a:ext>
            </a:extLst>
          </p:cNvPr>
          <p:cNvSpPr>
            <a:spLocks noGrp="1"/>
          </p:cNvSpPr>
          <p:nvPr>
            <p:ph type="body" idx="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670FAC3F-7965-8C6B-B5AC-87FDCA4EE598}"/>
              </a:ext>
            </a:extLst>
          </p:cNvPr>
          <p:cNvSpPr>
            <a:spLocks noGrp="1"/>
          </p:cNvSpPr>
          <p:nvPr>
            <p:ph type="sldNum" sz="quarter" idx="10"/>
          </p:nvPr>
        </p:nvSpPr>
        <p:spPr/>
        <p:txBody>
          <a:bodyPr/>
          <a:lstStyle/>
          <a:p>
            <a:fld id="{8F7127CC-18EB-4A30-9A83-71828FA7D505}" type="slidenum">
              <a:rPr lang="pt-BR" smtClean="0"/>
              <a:pPr/>
              <a:t>19</a:t>
            </a:fld>
            <a:endParaRPr lang="pt-BR" dirty="0"/>
          </a:p>
        </p:txBody>
      </p:sp>
    </p:spTree>
    <p:extLst>
      <p:ext uri="{BB962C8B-B14F-4D97-AF65-F5344CB8AC3E}">
        <p14:creationId xmlns:p14="http://schemas.microsoft.com/office/powerpoint/2010/main" val="28418054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1CCCE1-AB24-011B-79C3-46F3C13E9FF5}"/>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02925681-ADEF-D8EE-1E87-76CF626D73ED}"/>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6EB265C0-0380-5AFB-3EBB-720A2EB8C877}"/>
              </a:ext>
            </a:extLst>
          </p:cNvPr>
          <p:cNvSpPr>
            <a:spLocks noGrp="1"/>
          </p:cNvSpPr>
          <p:nvPr>
            <p:ph type="body" idx="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971E7566-D554-A5FB-5516-17CBEE88F35D}"/>
              </a:ext>
            </a:extLst>
          </p:cNvPr>
          <p:cNvSpPr>
            <a:spLocks noGrp="1"/>
          </p:cNvSpPr>
          <p:nvPr>
            <p:ph type="sldNum" sz="quarter" idx="10"/>
          </p:nvPr>
        </p:nvSpPr>
        <p:spPr/>
        <p:txBody>
          <a:bodyPr/>
          <a:lstStyle/>
          <a:p>
            <a:fld id="{8F7127CC-18EB-4A30-9A83-71828FA7D505}" type="slidenum">
              <a:rPr lang="pt-BR" smtClean="0"/>
              <a:pPr/>
              <a:t>20</a:t>
            </a:fld>
            <a:endParaRPr lang="pt-BR" dirty="0"/>
          </a:p>
        </p:txBody>
      </p:sp>
    </p:spTree>
    <p:extLst>
      <p:ext uri="{BB962C8B-B14F-4D97-AF65-F5344CB8AC3E}">
        <p14:creationId xmlns:p14="http://schemas.microsoft.com/office/powerpoint/2010/main" val="60638879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80F4DB-6C85-4578-F480-055FC6C6CE8E}"/>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F8F9CD61-D274-AB8E-98B5-478A43E94BF2}"/>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20DB1089-981B-F024-453C-E4810A7817E1}"/>
              </a:ext>
            </a:extLst>
          </p:cNvPr>
          <p:cNvSpPr>
            <a:spLocks noGrp="1"/>
          </p:cNvSpPr>
          <p:nvPr>
            <p:ph type="body" idx="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3D4ECDCA-15AD-9EA2-3161-9F1B3FA5C10E}"/>
              </a:ext>
            </a:extLst>
          </p:cNvPr>
          <p:cNvSpPr>
            <a:spLocks noGrp="1"/>
          </p:cNvSpPr>
          <p:nvPr>
            <p:ph type="sldNum" sz="quarter" idx="10"/>
          </p:nvPr>
        </p:nvSpPr>
        <p:spPr/>
        <p:txBody>
          <a:bodyPr/>
          <a:lstStyle/>
          <a:p>
            <a:fld id="{8F7127CC-18EB-4A30-9A83-71828FA7D505}" type="slidenum">
              <a:rPr lang="pt-BR" smtClean="0"/>
              <a:pPr/>
              <a:t>21</a:t>
            </a:fld>
            <a:endParaRPr lang="pt-BR" dirty="0"/>
          </a:p>
        </p:txBody>
      </p:sp>
    </p:spTree>
    <p:extLst>
      <p:ext uri="{BB962C8B-B14F-4D97-AF65-F5344CB8AC3E}">
        <p14:creationId xmlns:p14="http://schemas.microsoft.com/office/powerpoint/2010/main" val="32783912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8F7127CC-18EB-4A30-9A83-71828FA7D505}" type="slidenum">
              <a:rPr lang="pt-BR" smtClean="0"/>
              <a:pPr/>
              <a:t>4</a:t>
            </a:fld>
            <a:endParaRPr lang="pt-BR" dirty="0"/>
          </a:p>
        </p:txBody>
      </p:sp>
    </p:spTree>
    <p:extLst>
      <p:ext uri="{BB962C8B-B14F-4D97-AF65-F5344CB8AC3E}">
        <p14:creationId xmlns:p14="http://schemas.microsoft.com/office/powerpoint/2010/main" val="23062593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757408-A171-87D5-EE0F-E9B698BED64C}"/>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6DCF6D99-0E0D-418E-A172-15C3987B7985}"/>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6CA00C4B-DE25-7B39-50D4-3DE25E30F845}"/>
              </a:ext>
            </a:extLst>
          </p:cNvPr>
          <p:cNvSpPr>
            <a:spLocks noGrp="1"/>
          </p:cNvSpPr>
          <p:nvPr>
            <p:ph type="body" idx="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6D182248-0B58-9B89-0835-6AB334A1D8A0}"/>
              </a:ext>
            </a:extLst>
          </p:cNvPr>
          <p:cNvSpPr>
            <a:spLocks noGrp="1"/>
          </p:cNvSpPr>
          <p:nvPr>
            <p:ph type="sldNum" sz="quarter" idx="10"/>
          </p:nvPr>
        </p:nvSpPr>
        <p:spPr/>
        <p:txBody>
          <a:bodyPr/>
          <a:lstStyle/>
          <a:p>
            <a:fld id="{8F7127CC-18EB-4A30-9A83-71828FA7D505}" type="slidenum">
              <a:rPr lang="pt-BR" smtClean="0"/>
              <a:pPr/>
              <a:t>22</a:t>
            </a:fld>
            <a:endParaRPr lang="pt-BR" dirty="0"/>
          </a:p>
        </p:txBody>
      </p:sp>
    </p:spTree>
    <p:extLst>
      <p:ext uri="{BB962C8B-B14F-4D97-AF65-F5344CB8AC3E}">
        <p14:creationId xmlns:p14="http://schemas.microsoft.com/office/powerpoint/2010/main" val="378031074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25AF8A-480C-8BF4-9016-3F2B107EE7E5}"/>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E0164D82-F87C-AEBC-D99D-C68A72933D0B}"/>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22A1BDBA-1066-1660-9AFA-EE64A3808CE1}"/>
              </a:ext>
            </a:extLst>
          </p:cNvPr>
          <p:cNvSpPr>
            <a:spLocks noGrp="1"/>
          </p:cNvSpPr>
          <p:nvPr>
            <p:ph type="body" idx="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4AFA1329-EBAF-882E-CD2D-D9D074E42D13}"/>
              </a:ext>
            </a:extLst>
          </p:cNvPr>
          <p:cNvSpPr>
            <a:spLocks noGrp="1"/>
          </p:cNvSpPr>
          <p:nvPr>
            <p:ph type="sldNum" sz="quarter" idx="10"/>
          </p:nvPr>
        </p:nvSpPr>
        <p:spPr/>
        <p:txBody>
          <a:bodyPr/>
          <a:lstStyle/>
          <a:p>
            <a:fld id="{8F7127CC-18EB-4A30-9A83-71828FA7D505}" type="slidenum">
              <a:rPr lang="pt-BR" smtClean="0"/>
              <a:pPr/>
              <a:t>23</a:t>
            </a:fld>
            <a:endParaRPr lang="pt-BR" dirty="0"/>
          </a:p>
        </p:txBody>
      </p:sp>
    </p:spTree>
    <p:extLst>
      <p:ext uri="{BB962C8B-B14F-4D97-AF65-F5344CB8AC3E}">
        <p14:creationId xmlns:p14="http://schemas.microsoft.com/office/powerpoint/2010/main" val="171519455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D6BBB4-F82E-EE99-1699-EBACF2D9C577}"/>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52DAF3E0-D52C-217C-3414-0EA71822803B}"/>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C95603E9-11F1-7369-ECC3-FD1F04506BC7}"/>
              </a:ext>
            </a:extLst>
          </p:cNvPr>
          <p:cNvSpPr>
            <a:spLocks noGrp="1"/>
          </p:cNvSpPr>
          <p:nvPr>
            <p:ph type="body" idx="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CB62B0D4-1B90-5F70-0B92-02E463E707D9}"/>
              </a:ext>
            </a:extLst>
          </p:cNvPr>
          <p:cNvSpPr>
            <a:spLocks noGrp="1"/>
          </p:cNvSpPr>
          <p:nvPr>
            <p:ph type="sldNum" sz="quarter" idx="10"/>
          </p:nvPr>
        </p:nvSpPr>
        <p:spPr/>
        <p:txBody>
          <a:bodyPr/>
          <a:lstStyle/>
          <a:p>
            <a:fld id="{8F7127CC-18EB-4A30-9A83-71828FA7D505}" type="slidenum">
              <a:rPr lang="pt-BR" smtClean="0"/>
              <a:pPr/>
              <a:t>24</a:t>
            </a:fld>
            <a:endParaRPr lang="pt-BR" dirty="0"/>
          </a:p>
        </p:txBody>
      </p:sp>
    </p:spTree>
    <p:extLst>
      <p:ext uri="{BB962C8B-B14F-4D97-AF65-F5344CB8AC3E}">
        <p14:creationId xmlns:p14="http://schemas.microsoft.com/office/powerpoint/2010/main" val="41667043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8C6E9D-F292-38BA-2E1B-30EADB64C08A}"/>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04590FD9-FADF-6724-3614-DC3077F9CEAC}"/>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3878322A-FF0A-827A-7F1E-0A72800D0552}"/>
              </a:ext>
            </a:extLst>
          </p:cNvPr>
          <p:cNvSpPr>
            <a:spLocks noGrp="1"/>
          </p:cNvSpPr>
          <p:nvPr>
            <p:ph type="body" idx="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822F9470-A953-DED1-246B-DF37F7822A89}"/>
              </a:ext>
            </a:extLst>
          </p:cNvPr>
          <p:cNvSpPr>
            <a:spLocks noGrp="1"/>
          </p:cNvSpPr>
          <p:nvPr>
            <p:ph type="sldNum" sz="quarter" idx="10"/>
          </p:nvPr>
        </p:nvSpPr>
        <p:spPr/>
        <p:txBody>
          <a:bodyPr/>
          <a:lstStyle/>
          <a:p>
            <a:fld id="{8F7127CC-18EB-4A30-9A83-71828FA7D505}" type="slidenum">
              <a:rPr lang="pt-BR" smtClean="0"/>
              <a:pPr/>
              <a:t>25</a:t>
            </a:fld>
            <a:endParaRPr lang="pt-BR" dirty="0"/>
          </a:p>
        </p:txBody>
      </p:sp>
    </p:spTree>
    <p:extLst>
      <p:ext uri="{BB962C8B-B14F-4D97-AF65-F5344CB8AC3E}">
        <p14:creationId xmlns:p14="http://schemas.microsoft.com/office/powerpoint/2010/main" val="304343814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DE39BB-967B-C619-948A-05490DA46918}"/>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0E998D83-4DB1-3B42-F9D4-1C1EC527A22F}"/>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F3B482D2-9CEF-D289-1799-297B7BB2257A}"/>
              </a:ext>
            </a:extLst>
          </p:cNvPr>
          <p:cNvSpPr>
            <a:spLocks noGrp="1"/>
          </p:cNvSpPr>
          <p:nvPr>
            <p:ph type="body" idx="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17052453-FFEF-0E3B-2D30-399901257374}"/>
              </a:ext>
            </a:extLst>
          </p:cNvPr>
          <p:cNvSpPr>
            <a:spLocks noGrp="1"/>
          </p:cNvSpPr>
          <p:nvPr>
            <p:ph type="sldNum" sz="quarter" idx="10"/>
          </p:nvPr>
        </p:nvSpPr>
        <p:spPr/>
        <p:txBody>
          <a:bodyPr/>
          <a:lstStyle/>
          <a:p>
            <a:fld id="{8F7127CC-18EB-4A30-9A83-71828FA7D505}" type="slidenum">
              <a:rPr lang="pt-BR" smtClean="0"/>
              <a:pPr/>
              <a:t>26</a:t>
            </a:fld>
            <a:endParaRPr lang="pt-BR" dirty="0"/>
          </a:p>
        </p:txBody>
      </p:sp>
    </p:spTree>
    <p:extLst>
      <p:ext uri="{BB962C8B-B14F-4D97-AF65-F5344CB8AC3E}">
        <p14:creationId xmlns:p14="http://schemas.microsoft.com/office/powerpoint/2010/main" val="168088230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DE39BB-967B-C619-948A-05490DA46918}"/>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0E998D83-4DB1-3B42-F9D4-1C1EC527A22F}"/>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F3B482D2-9CEF-D289-1799-297B7BB2257A}"/>
              </a:ext>
            </a:extLst>
          </p:cNvPr>
          <p:cNvSpPr>
            <a:spLocks noGrp="1"/>
          </p:cNvSpPr>
          <p:nvPr>
            <p:ph type="body" idx="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17052453-FFEF-0E3B-2D30-399901257374}"/>
              </a:ext>
            </a:extLst>
          </p:cNvPr>
          <p:cNvSpPr>
            <a:spLocks noGrp="1"/>
          </p:cNvSpPr>
          <p:nvPr>
            <p:ph type="sldNum" sz="quarter" idx="10"/>
          </p:nvPr>
        </p:nvSpPr>
        <p:spPr/>
        <p:txBody>
          <a:bodyPr/>
          <a:lstStyle/>
          <a:p>
            <a:fld id="{8F7127CC-18EB-4A30-9A83-71828FA7D505}" type="slidenum">
              <a:rPr lang="pt-BR" smtClean="0"/>
              <a:pPr/>
              <a:t>27</a:t>
            </a:fld>
            <a:endParaRPr lang="pt-BR" dirty="0"/>
          </a:p>
        </p:txBody>
      </p:sp>
    </p:spTree>
    <p:extLst>
      <p:ext uri="{BB962C8B-B14F-4D97-AF65-F5344CB8AC3E}">
        <p14:creationId xmlns:p14="http://schemas.microsoft.com/office/powerpoint/2010/main" val="52782178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BEAB46-A594-BA1D-ED7A-393C786FA6C8}"/>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A8688F89-C932-8811-AE34-FA5F2B282F2F}"/>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62EE0748-3CB1-17B4-7489-9A8077B22F2B}"/>
              </a:ext>
            </a:extLst>
          </p:cNvPr>
          <p:cNvSpPr>
            <a:spLocks noGrp="1"/>
          </p:cNvSpPr>
          <p:nvPr>
            <p:ph type="body" idx="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D35C22E6-A71B-B16C-9614-1847D01C751F}"/>
              </a:ext>
            </a:extLst>
          </p:cNvPr>
          <p:cNvSpPr>
            <a:spLocks noGrp="1"/>
          </p:cNvSpPr>
          <p:nvPr>
            <p:ph type="sldNum" sz="quarter" idx="10"/>
          </p:nvPr>
        </p:nvSpPr>
        <p:spPr/>
        <p:txBody>
          <a:bodyPr/>
          <a:lstStyle/>
          <a:p>
            <a:fld id="{8F7127CC-18EB-4A30-9A83-71828FA7D505}" type="slidenum">
              <a:rPr lang="pt-BR" smtClean="0"/>
              <a:pPr/>
              <a:t>28</a:t>
            </a:fld>
            <a:endParaRPr lang="pt-BR" dirty="0"/>
          </a:p>
        </p:txBody>
      </p:sp>
    </p:spTree>
    <p:extLst>
      <p:ext uri="{BB962C8B-B14F-4D97-AF65-F5344CB8AC3E}">
        <p14:creationId xmlns:p14="http://schemas.microsoft.com/office/powerpoint/2010/main" val="349863793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7B09B7-5EBF-FF55-B1B2-EC6917448AF9}"/>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ABBEF92E-4DB2-1AF2-9C9B-7906B48953C7}"/>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8B9C3CA6-4C64-6B0E-ED6D-520CC078770E}"/>
              </a:ext>
            </a:extLst>
          </p:cNvPr>
          <p:cNvSpPr>
            <a:spLocks noGrp="1"/>
          </p:cNvSpPr>
          <p:nvPr>
            <p:ph type="body" idx="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B790A9D5-67F5-C3DB-25B8-F815DF3195FD}"/>
              </a:ext>
            </a:extLst>
          </p:cNvPr>
          <p:cNvSpPr>
            <a:spLocks noGrp="1"/>
          </p:cNvSpPr>
          <p:nvPr>
            <p:ph type="sldNum" sz="quarter" idx="10"/>
          </p:nvPr>
        </p:nvSpPr>
        <p:spPr/>
        <p:txBody>
          <a:bodyPr/>
          <a:lstStyle/>
          <a:p>
            <a:fld id="{8F7127CC-18EB-4A30-9A83-71828FA7D505}" type="slidenum">
              <a:rPr lang="pt-BR" smtClean="0"/>
              <a:pPr/>
              <a:t>29</a:t>
            </a:fld>
            <a:endParaRPr lang="pt-BR" dirty="0"/>
          </a:p>
        </p:txBody>
      </p:sp>
    </p:spTree>
    <p:extLst>
      <p:ext uri="{BB962C8B-B14F-4D97-AF65-F5344CB8AC3E}">
        <p14:creationId xmlns:p14="http://schemas.microsoft.com/office/powerpoint/2010/main" val="267154174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2CBEC5-9BCB-4BEF-F652-14D57617F97D}"/>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6222CA22-01A8-4226-D353-B3A6865A6B70}"/>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BFECD557-A20F-3642-DB8B-1D97A1E60F40}"/>
              </a:ext>
            </a:extLst>
          </p:cNvPr>
          <p:cNvSpPr>
            <a:spLocks noGrp="1"/>
          </p:cNvSpPr>
          <p:nvPr>
            <p:ph type="body" idx="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37F69168-58E2-D789-207D-82C5257AAB41}"/>
              </a:ext>
            </a:extLst>
          </p:cNvPr>
          <p:cNvSpPr>
            <a:spLocks noGrp="1"/>
          </p:cNvSpPr>
          <p:nvPr>
            <p:ph type="sldNum" sz="quarter" idx="10"/>
          </p:nvPr>
        </p:nvSpPr>
        <p:spPr/>
        <p:txBody>
          <a:bodyPr/>
          <a:lstStyle/>
          <a:p>
            <a:fld id="{8F7127CC-18EB-4A30-9A83-71828FA7D505}" type="slidenum">
              <a:rPr lang="pt-BR" smtClean="0"/>
              <a:pPr/>
              <a:t>30</a:t>
            </a:fld>
            <a:endParaRPr lang="pt-BR" dirty="0"/>
          </a:p>
        </p:txBody>
      </p:sp>
    </p:spTree>
    <p:extLst>
      <p:ext uri="{BB962C8B-B14F-4D97-AF65-F5344CB8AC3E}">
        <p14:creationId xmlns:p14="http://schemas.microsoft.com/office/powerpoint/2010/main" val="428305634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A2F468-40B7-8559-0646-F2F36E8B11FA}"/>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945F399A-9ED8-6AFD-2B12-131AC3487CA0}"/>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DA7D29D3-183A-9ECA-10D6-98B25CDEA3E2}"/>
              </a:ext>
            </a:extLst>
          </p:cNvPr>
          <p:cNvSpPr>
            <a:spLocks noGrp="1"/>
          </p:cNvSpPr>
          <p:nvPr>
            <p:ph type="body" idx="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105AC227-7F7B-56CC-ABFE-1A72FA4AF51F}"/>
              </a:ext>
            </a:extLst>
          </p:cNvPr>
          <p:cNvSpPr>
            <a:spLocks noGrp="1"/>
          </p:cNvSpPr>
          <p:nvPr>
            <p:ph type="sldNum" sz="quarter" idx="10"/>
          </p:nvPr>
        </p:nvSpPr>
        <p:spPr/>
        <p:txBody>
          <a:bodyPr/>
          <a:lstStyle/>
          <a:p>
            <a:fld id="{8F7127CC-18EB-4A30-9A83-71828FA7D505}" type="slidenum">
              <a:rPr lang="pt-BR" smtClean="0"/>
              <a:pPr/>
              <a:t>31</a:t>
            </a:fld>
            <a:endParaRPr lang="pt-BR" dirty="0"/>
          </a:p>
        </p:txBody>
      </p:sp>
    </p:spTree>
    <p:extLst>
      <p:ext uri="{BB962C8B-B14F-4D97-AF65-F5344CB8AC3E}">
        <p14:creationId xmlns:p14="http://schemas.microsoft.com/office/powerpoint/2010/main" val="29297185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C91584-2F0D-D1C2-2BB2-227811E1DD53}"/>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F93889B2-C426-7458-FE2B-A04515F5EF9E}"/>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993EC7C4-1E3B-9D1E-6FE7-98BD8201CCBC}"/>
              </a:ext>
            </a:extLst>
          </p:cNvPr>
          <p:cNvSpPr>
            <a:spLocks noGrp="1"/>
          </p:cNvSpPr>
          <p:nvPr>
            <p:ph type="body" idx="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6B574254-C8EF-8672-C328-E677EF5194DD}"/>
              </a:ext>
            </a:extLst>
          </p:cNvPr>
          <p:cNvSpPr>
            <a:spLocks noGrp="1"/>
          </p:cNvSpPr>
          <p:nvPr>
            <p:ph type="sldNum" sz="quarter" idx="10"/>
          </p:nvPr>
        </p:nvSpPr>
        <p:spPr/>
        <p:txBody>
          <a:bodyPr/>
          <a:lstStyle/>
          <a:p>
            <a:fld id="{8F7127CC-18EB-4A30-9A83-71828FA7D505}" type="slidenum">
              <a:rPr lang="pt-BR" smtClean="0"/>
              <a:pPr/>
              <a:t>5</a:t>
            </a:fld>
            <a:endParaRPr lang="pt-BR" dirty="0"/>
          </a:p>
        </p:txBody>
      </p:sp>
    </p:spTree>
    <p:extLst>
      <p:ext uri="{BB962C8B-B14F-4D97-AF65-F5344CB8AC3E}">
        <p14:creationId xmlns:p14="http://schemas.microsoft.com/office/powerpoint/2010/main" val="165412048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56722F-10E4-E872-A414-68D61E60D8B9}"/>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595CC32B-5084-8665-EB62-6367547E6B40}"/>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00048687-320A-554C-CD62-801515216874}"/>
              </a:ext>
            </a:extLst>
          </p:cNvPr>
          <p:cNvSpPr>
            <a:spLocks noGrp="1"/>
          </p:cNvSpPr>
          <p:nvPr>
            <p:ph type="body" idx="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6F78683E-D29D-30CA-D441-05FF95D941AE}"/>
              </a:ext>
            </a:extLst>
          </p:cNvPr>
          <p:cNvSpPr>
            <a:spLocks noGrp="1"/>
          </p:cNvSpPr>
          <p:nvPr>
            <p:ph type="sldNum" sz="quarter" idx="10"/>
          </p:nvPr>
        </p:nvSpPr>
        <p:spPr/>
        <p:txBody>
          <a:bodyPr/>
          <a:lstStyle/>
          <a:p>
            <a:fld id="{8F7127CC-18EB-4A30-9A83-71828FA7D505}" type="slidenum">
              <a:rPr lang="pt-BR" smtClean="0"/>
              <a:pPr/>
              <a:t>32</a:t>
            </a:fld>
            <a:endParaRPr lang="pt-BR" dirty="0"/>
          </a:p>
        </p:txBody>
      </p:sp>
    </p:spTree>
    <p:extLst>
      <p:ext uri="{BB962C8B-B14F-4D97-AF65-F5344CB8AC3E}">
        <p14:creationId xmlns:p14="http://schemas.microsoft.com/office/powerpoint/2010/main" val="24109803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DC2C70-7BA0-8C11-AB45-B0ED6255F4B9}"/>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1D593228-E152-9647-0F38-AB34D1A9011F}"/>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178B4DB2-DD03-70D4-28D3-4BDAE32E6F62}"/>
              </a:ext>
            </a:extLst>
          </p:cNvPr>
          <p:cNvSpPr>
            <a:spLocks noGrp="1"/>
          </p:cNvSpPr>
          <p:nvPr>
            <p:ph type="body" idx="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E898D045-BCA0-6E07-6DC2-F81BEAE92332}"/>
              </a:ext>
            </a:extLst>
          </p:cNvPr>
          <p:cNvSpPr>
            <a:spLocks noGrp="1"/>
          </p:cNvSpPr>
          <p:nvPr>
            <p:ph type="sldNum" sz="quarter" idx="10"/>
          </p:nvPr>
        </p:nvSpPr>
        <p:spPr/>
        <p:txBody>
          <a:bodyPr/>
          <a:lstStyle/>
          <a:p>
            <a:fld id="{8F7127CC-18EB-4A30-9A83-71828FA7D505}" type="slidenum">
              <a:rPr lang="pt-BR" smtClean="0"/>
              <a:pPr/>
              <a:t>33</a:t>
            </a:fld>
            <a:endParaRPr lang="pt-BR" dirty="0"/>
          </a:p>
        </p:txBody>
      </p:sp>
    </p:spTree>
    <p:extLst>
      <p:ext uri="{BB962C8B-B14F-4D97-AF65-F5344CB8AC3E}">
        <p14:creationId xmlns:p14="http://schemas.microsoft.com/office/powerpoint/2010/main" val="155298854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9ADFD3-B79A-38EE-7B25-9FA4FD860941}"/>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3A61D92D-E00A-B2CF-01AC-D2F8BB2C9A6F}"/>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D5FEA5DD-095E-6FFC-0B66-2B3973FC4C80}"/>
              </a:ext>
            </a:extLst>
          </p:cNvPr>
          <p:cNvSpPr>
            <a:spLocks noGrp="1"/>
          </p:cNvSpPr>
          <p:nvPr>
            <p:ph type="body" idx="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31C6BBBD-32E9-B83E-E414-35EFB5E5E85E}"/>
              </a:ext>
            </a:extLst>
          </p:cNvPr>
          <p:cNvSpPr>
            <a:spLocks noGrp="1"/>
          </p:cNvSpPr>
          <p:nvPr>
            <p:ph type="sldNum" sz="quarter" idx="10"/>
          </p:nvPr>
        </p:nvSpPr>
        <p:spPr/>
        <p:txBody>
          <a:bodyPr/>
          <a:lstStyle/>
          <a:p>
            <a:fld id="{8F7127CC-18EB-4A30-9A83-71828FA7D505}" type="slidenum">
              <a:rPr lang="pt-BR" smtClean="0"/>
              <a:pPr/>
              <a:t>34</a:t>
            </a:fld>
            <a:endParaRPr lang="pt-BR" dirty="0"/>
          </a:p>
        </p:txBody>
      </p:sp>
    </p:spTree>
    <p:extLst>
      <p:ext uri="{BB962C8B-B14F-4D97-AF65-F5344CB8AC3E}">
        <p14:creationId xmlns:p14="http://schemas.microsoft.com/office/powerpoint/2010/main" val="59636865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E31FAA-FD46-A96F-5F06-7BE6C2B202AD}"/>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42BB9911-67BD-2F2D-1F61-A5999AC16BC1}"/>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5F6613A7-5865-264D-D162-FC647A1316F9}"/>
              </a:ext>
            </a:extLst>
          </p:cNvPr>
          <p:cNvSpPr>
            <a:spLocks noGrp="1"/>
          </p:cNvSpPr>
          <p:nvPr>
            <p:ph type="body" idx="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34377909-8F6D-E275-8A90-79A4A3BAD1F7}"/>
              </a:ext>
            </a:extLst>
          </p:cNvPr>
          <p:cNvSpPr>
            <a:spLocks noGrp="1"/>
          </p:cNvSpPr>
          <p:nvPr>
            <p:ph type="sldNum" sz="quarter" idx="10"/>
          </p:nvPr>
        </p:nvSpPr>
        <p:spPr/>
        <p:txBody>
          <a:bodyPr/>
          <a:lstStyle/>
          <a:p>
            <a:fld id="{8F7127CC-18EB-4A30-9A83-71828FA7D505}" type="slidenum">
              <a:rPr lang="pt-BR" smtClean="0"/>
              <a:pPr/>
              <a:t>35</a:t>
            </a:fld>
            <a:endParaRPr lang="pt-BR" dirty="0"/>
          </a:p>
        </p:txBody>
      </p:sp>
    </p:spTree>
    <p:extLst>
      <p:ext uri="{BB962C8B-B14F-4D97-AF65-F5344CB8AC3E}">
        <p14:creationId xmlns:p14="http://schemas.microsoft.com/office/powerpoint/2010/main" val="195019674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E2DE5B-6A8F-B7DC-50B8-AF1537560152}"/>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9ABDED34-A1FC-C61B-EA10-1426319BD862}"/>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0BB66156-A4A8-E96D-DE86-1F770D0477D1}"/>
              </a:ext>
            </a:extLst>
          </p:cNvPr>
          <p:cNvSpPr>
            <a:spLocks noGrp="1"/>
          </p:cNvSpPr>
          <p:nvPr>
            <p:ph type="body" idx="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0D245CDC-78E3-A63F-5615-0BA1881BD68B}"/>
              </a:ext>
            </a:extLst>
          </p:cNvPr>
          <p:cNvSpPr>
            <a:spLocks noGrp="1"/>
          </p:cNvSpPr>
          <p:nvPr>
            <p:ph type="sldNum" sz="quarter" idx="10"/>
          </p:nvPr>
        </p:nvSpPr>
        <p:spPr/>
        <p:txBody>
          <a:bodyPr/>
          <a:lstStyle/>
          <a:p>
            <a:fld id="{8F7127CC-18EB-4A30-9A83-71828FA7D505}" type="slidenum">
              <a:rPr lang="pt-BR" smtClean="0"/>
              <a:pPr/>
              <a:t>36</a:t>
            </a:fld>
            <a:endParaRPr lang="pt-BR" dirty="0"/>
          </a:p>
        </p:txBody>
      </p:sp>
    </p:spTree>
    <p:extLst>
      <p:ext uri="{BB962C8B-B14F-4D97-AF65-F5344CB8AC3E}">
        <p14:creationId xmlns:p14="http://schemas.microsoft.com/office/powerpoint/2010/main" val="410954522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8E5133-2AEE-0823-D37F-6F64A8060F27}"/>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81ED5B7F-6DF3-9C15-B3BE-ED54B33CFE21}"/>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EC9DE818-1617-6D0C-8C55-32D6B4FB6C0A}"/>
              </a:ext>
            </a:extLst>
          </p:cNvPr>
          <p:cNvSpPr>
            <a:spLocks noGrp="1"/>
          </p:cNvSpPr>
          <p:nvPr>
            <p:ph type="body" idx="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2BCC70B7-98BE-A6BF-5CF9-720F5739D6F7}"/>
              </a:ext>
            </a:extLst>
          </p:cNvPr>
          <p:cNvSpPr>
            <a:spLocks noGrp="1"/>
          </p:cNvSpPr>
          <p:nvPr>
            <p:ph type="sldNum" sz="quarter" idx="10"/>
          </p:nvPr>
        </p:nvSpPr>
        <p:spPr/>
        <p:txBody>
          <a:bodyPr/>
          <a:lstStyle/>
          <a:p>
            <a:fld id="{8F7127CC-18EB-4A30-9A83-71828FA7D505}" type="slidenum">
              <a:rPr lang="pt-BR" smtClean="0"/>
              <a:pPr/>
              <a:t>37</a:t>
            </a:fld>
            <a:endParaRPr lang="pt-BR" dirty="0"/>
          </a:p>
        </p:txBody>
      </p:sp>
    </p:spTree>
    <p:extLst>
      <p:ext uri="{BB962C8B-B14F-4D97-AF65-F5344CB8AC3E}">
        <p14:creationId xmlns:p14="http://schemas.microsoft.com/office/powerpoint/2010/main" val="24807355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01E4D9-BC36-BF3F-0C50-037F5B3FA6C8}"/>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B4A28523-298C-E1B4-2441-8AA9104A1CE6}"/>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4D5959C2-CE8D-5624-47C7-884F969C75CC}"/>
              </a:ext>
            </a:extLst>
          </p:cNvPr>
          <p:cNvSpPr>
            <a:spLocks noGrp="1"/>
          </p:cNvSpPr>
          <p:nvPr>
            <p:ph type="body" idx="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E9A9C9E2-7AB9-0C7C-9CE0-A439C0ACBDC1}"/>
              </a:ext>
            </a:extLst>
          </p:cNvPr>
          <p:cNvSpPr>
            <a:spLocks noGrp="1"/>
          </p:cNvSpPr>
          <p:nvPr>
            <p:ph type="sldNum" sz="quarter" idx="10"/>
          </p:nvPr>
        </p:nvSpPr>
        <p:spPr/>
        <p:txBody>
          <a:bodyPr/>
          <a:lstStyle/>
          <a:p>
            <a:fld id="{8F7127CC-18EB-4A30-9A83-71828FA7D505}" type="slidenum">
              <a:rPr lang="pt-BR" smtClean="0"/>
              <a:pPr/>
              <a:t>38</a:t>
            </a:fld>
            <a:endParaRPr lang="pt-BR" dirty="0"/>
          </a:p>
        </p:txBody>
      </p:sp>
    </p:spTree>
    <p:extLst>
      <p:ext uri="{BB962C8B-B14F-4D97-AF65-F5344CB8AC3E}">
        <p14:creationId xmlns:p14="http://schemas.microsoft.com/office/powerpoint/2010/main" val="223619812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EB1E00-1C24-66C8-505D-4D61F5B79233}"/>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2C09CFAC-2736-F0F1-B450-DFD8AB8A14EF}"/>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688618BD-CB4C-50B2-ED56-951201B51B6C}"/>
              </a:ext>
            </a:extLst>
          </p:cNvPr>
          <p:cNvSpPr>
            <a:spLocks noGrp="1"/>
          </p:cNvSpPr>
          <p:nvPr>
            <p:ph type="body" idx="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88F420F8-064D-3A17-D9DB-F291F583F926}"/>
              </a:ext>
            </a:extLst>
          </p:cNvPr>
          <p:cNvSpPr>
            <a:spLocks noGrp="1"/>
          </p:cNvSpPr>
          <p:nvPr>
            <p:ph type="sldNum" sz="quarter" idx="10"/>
          </p:nvPr>
        </p:nvSpPr>
        <p:spPr/>
        <p:txBody>
          <a:bodyPr/>
          <a:lstStyle/>
          <a:p>
            <a:fld id="{8F7127CC-18EB-4A30-9A83-71828FA7D505}" type="slidenum">
              <a:rPr lang="pt-BR" smtClean="0"/>
              <a:pPr/>
              <a:t>39</a:t>
            </a:fld>
            <a:endParaRPr lang="pt-BR" dirty="0"/>
          </a:p>
        </p:txBody>
      </p:sp>
    </p:spTree>
    <p:extLst>
      <p:ext uri="{BB962C8B-B14F-4D97-AF65-F5344CB8AC3E}">
        <p14:creationId xmlns:p14="http://schemas.microsoft.com/office/powerpoint/2010/main" val="293798299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067FCA-B8A2-2977-738C-683D74B4D7C5}"/>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C1E7AE39-9A1A-9ADF-563E-107EC5DFC066}"/>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D350AB15-BBDA-B2FB-7873-3743E0062A2F}"/>
              </a:ext>
            </a:extLst>
          </p:cNvPr>
          <p:cNvSpPr>
            <a:spLocks noGrp="1"/>
          </p:cNvSpPr>
          <p:nvPr>
            <p:ph type="body" idx="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EC12156A-900F-3D0A-B183-316ACEF11685}"/>
              </a:ext>
            </a:extLst>
          </p:cNvPr>
          <p:cNvSpPr>
            <a:spLocks noGrp="1"/>
          </p:cNvSpPr>
          <p:nvPr>
            <p:ph type="sldNum" sz="quarter" idx="10"/>
          </p:nvPr>
        </p:nvSpPr>
        <p:spPr/>
        <p:txBody>
          <a:bodyPr/>
          <a:lstStyle/>
          <a:p>
            <a:fld id="{8F7127CC-18EB-4A30-9A83-71828FA7D505}" type="slidenum">
              <a:rPr lang="pt-BR" smtClean="0"/>
              <a:pPr/>
              <a:t>40</a:t>
            </a:fld>
            <a:endParaRPr lang="pt-BR" dirty="0"/>
          </a:p>
        </p:txBody>
      </p:sp>
    </p:spTree>
    <p:extLst>
      <p:ext uri="{BB962C8B-B14F-4D97-AF65-F5344CB8AC3E}">
        <p14:creationId xmlns:p14="http://schemas.microsoft.com/office/powerpoint/2010/main" val="330615427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270942-B3CD-58D9-9468-1255B0985F94}"/>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5EF299B8-A0D5-D449-D4AA-22332061AD29}"/>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7EC5390C-7787-94C0-FD8A-0733F4B922E3}"/>
              </a:ext>
            </a:extLst>
          </p:cNvPr>
          <p:cNvSpPr>
            <a:spLocks noGrp="1"/>
          </p:cNvSpPr>
          <p:nvPr>
            <p:ph type="body" idx="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341361A5-B877-83A7-4621-980C46E4ACC2}"/>
              </a:ext>
            </a:extLst>
          </p:cNvPr>
          <p:cNvSpPr>
            <a:spLocks noGrp="1"/>
          </p:cNvSpPr>
          <p:nvPr>
            <p:ph type="sldNum" sz="quarter" idx="10"/>
          </p:nvPr>
        </p:nvSpPr>
        <p:spPr/>
        <p:txBody>
          <a:bodyPr/>
          <a:lstStyle/>
          <a:p>
            <a:fld id="{8F7127CC-18EB-4A30-9A83-71828FA7D505}" type="slidenum">
              <a:rPr lang="pt-BR" smtClean="0"/>
              <a:pPr/>
              <a:t>41</a:t>
            </a:fld>
            <a:endParaRPr lang="pt-BR" dirty="0"/>
          </a:p>
        </p:txBody>
      </p:sp>
    </p:spTree>
    <p:extLst>
      <p:ext uri="{BB962C8B-B14F-4D97-AF65-F5344CB8AC3E}">
        <p14:creationId xmlns:p14="http://schemas.microsoft.com/office/powerpoint/2010/main" val="15099144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F971F6-1006-BB43-5812-A0D20E71666E}"/>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8F2AFC69-01B9-1B02-D527-BE86D85CA0EB}"/>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9BB90D47-9B62-0DA3-9AB3-3CDF80AE93A8}"/>
              </a:ext>
            </a:extLst>
          </p:cNvPr>
          <p:cNvSpPr>
            <a:spLocks noGrp="1"/>
          </p:cNvSpPr>
          <p:nvPr>
            <p:ph type="body" idx="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E8811927-3FAF-76C0-1636-A409705BDAF8}"/>
              </a:ext>
            </a:extLst>
          </p:cNvPr>
          <p:cNvSpPr>
            <a:spLocks noGrp="1"/>
          </p:cNvSpPr>
          <p:nvPr>
            <p:ph type="sldNum" sz="quarter" idx="10"/>
          </p:nvPr>
        </p:nvSpPr>
        <p:spPr/>
        <p:txBody>
          <a:bodyPr/>
          <a:lstStyle/>
          <a:p>
            <a:fld id="{8F7127CC-18EB-4A30-9A83-71828FA7D505}" type="slidenum">
              <a:rPr lang="pt-BR" smtClean="0"/>
              <a:pPr/>
              <a:t>6</a:t>
            </a:fld>
            <a:endParaRPr lang="pt-BR" dirty="0"/>
          </a:p>
        </p:txBody>
      </p:sp>
    </p:spTree>
    <p:extLst>
      <p:ext uri="{BB962C8B-B14F-4D97-AF65-F5344CB8AC3E}">
        <p14:creationId xmlns:p14="http://schemas.microsoft.com/office/powerpoint/2010/main" val="45368900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274A0C-DE11-70D6-C6D3-0A60B3914E33}"/>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FF812E91-4BA9-9143-56E3-0B2858AF7E31}"/>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1BA62605-E5EB-2C20-AF0C-46EB9106D935}"/>
              </a:ext>
            </a:extLst>
          </p:cNvPr>
          <p:cNvSpPr>
            <a:spLocks noGrp="1"/>
          </p:cNvSpPr>
          <p:nvPr>
            <p:ph type="body" idx="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EA0D1A30-ACB4-EC62-2AD8-67627FE8D759}"/>
              </a:ext>
            </a:extLst>
          </p:cNvPr>
          <p:cNvSpPr>
            <a:spLocks noGrp="1"/>
          </p:cNvSpPr>
          <p:nvPr>
            <p:ph type="sldNum" sz="quarter" idx="10"/>
          </p:nvPr>
        </p:nvSpPr>
        <p:spPr/>
        <p:txBody>
          <a:bodyPr/>
          <a:lstStyle/>
          <a:p>
            <a:fld id="{8F7127CC-18EB-4A30-9A83-71828FA7D505}" type="slidenum">
              <a:rPr lang="pt-BR" smtClean="0"/>
              <a:pPr/>
              <a:t>42</a:t>
            </a:fld>
            <a:endParaRPr lang="pt-BR" dirty="0"/>
          </a:p>
        </p:txBody>
      </p:sp>
    </p:spTree>
    <p:extLst>
      <p:ext uri="{BB962C8B-B14F-4D97-AF65-F5344CB8AC3E}">
        <p14:creationId xmlns:p14="http://schemas.microsoft.com/office/powerpoint/2010/main" val="121303492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08C8DB-C1B3-1DD3-6541-398693796689}"/>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DA641B30-E3AA-7E2A-CDAB-0593E3F46CD4}"/>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3498BEEB-922E-54DF-C54B-132D3E124125}"/>
              </a:ext>
            </a:extLst>
          </p:cNvPr>
          <p:cNvSpPr>
            <a:spLocks noGrp="1"/>
          </p:cNvSpPr>
          <p:nvPr>
            <p:ph type="body" idx="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357CADF7-8A64-72F5-4305-D8F08EC90887}"/>
              </a:ext>
            </a:extLst>
          </p:cNvPr>
          <p:cNvSpPr>
            <a:spLocks noGrp="1"/>
          </p:cNvSpPr>
          <p:nvPr>
            <p:ph type="sldNum" sz="quarter" idx="10"/>
          </p:nvPr>
        </p:nvSpPr>
        <p:spPr/>
        <p:txBody>
          <a:bodyPr/>
          <a:lstStyle/>
          <a:p>
            <a:fld id="{8F7127CC-18EB-4A30-9A83-71828FA7D505}" type="slidenum">
              <a:rPr lang="pt-BR" smtClean="0"/>
              <a:pPr/>
              <a:t>43</a:t>
            </a:fld>
            <a:endParaRPr lang="pt-BR" dirty="0"/>
          </a:p>
        </p:txBody>
      </p:sp>
    </p:spTree>
    <p:extLst>
      <p:ext uri="{BB962C8B-B14F-4D97-AF65-F5344CB8AC3E}">
        <p14:creationId xmlns:p14="http://schemas.microsoft.com/office/powerpoint/2010/main" val="212090231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735297-FB2E-EFF5-AE8B-C92678D2F824}"/>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30B340B1-D90F-0A27-FFAB-D12257F3C6E9}"/>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047E4661-DAB7-A069-3535-191442639AFD}"/>
              </a:ext>
            </a:extLst>
          </p:cNvPr>
          <p:cNvSpPr>
            <a:spLocks noGrp="1"/>
          </p:cNvSpPr>
          <p:nvPr>
            <p:ph type="body" idx="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CD7C7154-D020-38C8-87BC-C53AF53E4868}"/>
              </a:ext>
            </a:extLst>
          </p:cNvPr>
          <p:cNvSpPr>
            <a:spLocks noGrp="1"/>
          </p:cNvSpPr>
          <p:nvPr>
            <p:ph type="sldNum" sz="quarter" idx="10"/>
          </p:nvPr>
        </p:nvSpPr>
        <p:spPr/>
        <p:txBody>
          <a:bodyPr/>
          <a:lstStyle/>
          <a:p>
            <a:fld id="{8F7127CC-18EB-4A30-9A83-71828FA7D505}" type="slidenum">
              <a:rPr lang="pt-BR" smtClean="0"/>
              <a:pPr/>
              <a:t>44</a:t>
            </a:fld>
            <a:endParaRPr lang="pt-BR" dirty="0"/>
          </a:p>
        </p:txBody>
      </p:sp>
    </p:spTree>
    <p:extLst>
      <p:ext uri="{BB962C8B-B14F-4D97-AF65-F5344CB8AC3E}">
        <p14:creationId xmlns:p14="http://schemas.microsoft.com/office/powerpoint/2010/main" val="149707180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1B7F2A-D56D-34CF-6CE2-F852E5036A06}"/>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3EFA1DD8-EE02-B7EE-A2CD-DFC4CD852691}"/>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D1C43C2C-9B1F-AE44-9B50-9875858642C9}"/>
              </a:ext>
            </a:extLst>
          </p:cNvPr>
          <p:cNvSpPr>
            <a:spLocks noGrp="1"/>
          </p:cNvSpPr>
          <p:nvPr>
            <p:ph type="body" idx="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67DEE089-19B0-3F0A-C01B-98410DFFF385}"/>
              </a:ext>
            </a:extLst>
          </p:cNvPr>
          <p:cNvSpPr>
            <a:spLocks noGrp="1"/>
          </p:cNvSpPr>
          <p:nvPr>
            <p:ph type="sldNum" sz="quarter" idx="10"/>
          </p:nvPr>
        </p:nvSpPr>
        <p:spPr/>
        <p:txBody>
          <a:bodyPr/>
          <a:lstStyle/>
          <a:p>
            <a:fld id="{8F7127CC-18EB-4A30-9A83-71828FA7D505}" type="slidenum">
              <a:rPr lang="pt-BR" smtClean="0"/>
              <a:pPr/>
              <a:t>45</a:t>
            </a:fld>
            <a:endParaRPr lang="pt-BR" dirty="0"/>
          </a:p>
        </p:txBody>
      </p:sp>
    </p:spTree>
    <p:extLst>
      <p:ext uri="{BB962C8B-B14F-4D97-AF65-F5344CB8AC3E}">
        <p14:creationId xmlns:p14="http://schemas.microsoft.com/office/powerpoint/2010/main" val="47300077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20FB46-F9ED-0C86-89A5-E22ABCC9BC83}"/>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CE5806EE-F2BD-F6A6-C07D-48E537299E87}"/>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18E7554B-9E5A-96AE-2700-B9841F616E2E}"/>
              </a:ext>
            </a:extLst>
          </p:cNvPr>
          <p:cNvSpPr>
            <a:spLocks noGrp="1"/>
          </p:cNvSpPr>
          <p:nvPr>
            <p:ph type="body" idx="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EB2DC553-7D86-ECC7-02F3-25EA966B516A}"/>
              </a:ext>
            </a:extLst>
          </p:cNvPr>
          <p:cNvSpPr>
            <a:spLocks noGrp="1"/>
          </p:cNvSpPr>
          <p:nvPr>
            <p:ph type="sldNum" sz="quarter" idx="10"/>
          </p:nvPr>
        </p:nvSpPr>
        <p:spPr/>
        <p:txBody>
          <a:bodyPr/>
          <a:lstStyle/>
          <a:p>
            <a:fld id="{8F7127CC-18EB-4A30-9A83-71828FA7D505}" type="slidenum">
              <a:rPr lang="pt-BR" smtClean="0"/>
              <a:pPr/>
              <a:t>46</a:t>
            </a:fld>
            <a:endParaRPr lang="pt-BR" dirty="0"/>
          </a:p>
        </p:txBody>
      </p:sp>
    </p:spTree>
    <p:extLst>
      <p:ext uri="{BB962C8B-B14F-4D97-AF65-F5344CB8AC3E}">
        <p14:creationId xmlns:p14="http://schemas.microsoft.com/office/powerpoint/2010/main" val="398398790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9CF3ED-BDF6-FB93-9BC3-49DC16B8781E}"/>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5A024B3E-D26B-A6FB-2378-B702D1722056}"/>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B4CB9931-4FCE-202A-D2A2-10AC77F3BEA7}"/>
              </a:ext>
            </a:extLst>
          </p:cNvPr>
          <p:cNvSpPr>
            <a:spLocks noGrp="1"/>
          </p:cNvSpPr>
          <p:nvPr>
            <p:ph type="body" idx="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3D752F6B-A311-B138-B42C-4D7D42651BBA}"/>
              </a:ext>
            </a:extLst>
          </p:cNvPr>
          <p:cNvSpPr>
            <a:spLocks noGrp="1"/>
          </p:cNvSpPr>
          <p:nvPr>
            <p:ph type="sldNum" sz="quarter" idx="10"/>
          </p:nvPr>
        </p:nvSpPr>
        <p:spPr/>
        <p:txBody>
          <a:bodyPr/>
          <a:lstStyle/>
          <a:p>
            <a:fld id="{8F7127CC-18EB-4A30-9A83-71828FA7D505}" type="slidenum">
              <a:rPr lang="pt-BR" smtClean="0"/>
              <a:pPr/>
              <a:t>47</a:t>
            </a:fld>
            <a:endParaRPr lang="pt-BR" dirty="0"/>
          </a:p>
        </p:txBody>
      </p:sp>
    </p:spTree>
    <p:extLst>
      <p:ext uri="{BB962C8B-B14F-4D97-AF65-F5344CB8AC3E}">
        <p14:creationId xmlns:p14="http://schemas.microsoft.com/office/powerpoint/2010/main" val="333687557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2E2D91-89FB-7E81-477D-B5EEAB492284}"/>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DB7142BF-272F-0031-6CEA-2BE95FBD3D32}"/>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58054BD0-3ECC-B0BB-C1EF-5DFACC04D2E6}"/>
              </a:ext>
            </a:extLst>
          </p:cNvPr>
          <p:cNvSpPr>
            <a:spLocks noGrp="1"/>
          </p:cNvSpPr>
          <p:nvPr>
            <p:ph type="body" idx="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BC5F2647-FAB5-673C-0F6C-B3DCE9CF4917}"/>
              </a:ext>
            </a:extLst>
          </p:cNvPr>
          <p:cNvSpPr>
            <a:spLocks noGrp="1"/>
          </p:cNvSpPr>
          <p:nvPr>
            <p:ph type="sldNum" sz="quarter" idx="10"/>
          </p:nvPr>
        </p:nvSpPr>
        <p:spPr/>
        <p:txBody>
          <a:bodyPr/>
          <a:lstStyle/>
          <a:p>
            <a:fld id="{8F7127CC-18EB-4A30-9A83-71828FA7D505}" type="slidenum">
              <a:rPr lang="pt-BR" smtClean="0"/>
              <a:pPr/>
              <a:t>48</a:t>
            </a:fld>
            <a:endParaRPr lang="pt-BR" dirty="0"/>
          </a:p>
        </p:txBody>
      </p:sp>
    </p:spTree>
    <p:extLst>
      <p:ext uri="{BB962C8B-B14F-4D97-AF65-F5344CB8AC3E}">
        <p14:creationId xmlns:p14="http://schemas.microsoft.com/office/powerpoint/2010/main" val="202700260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F0C1F5-2DA3-59B8-81EF-3170287EBA69}"/>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0BB59249-5A27-A9EC-6EC5-11E57FD71626}"/>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CD7E9FE6-62CA-B30C-D617-9391EF84E84F}"/>
              </a:ext>
            </a:extLst>
          </p:cNvPr>
          <p:cNvSpPr>
            <a:spLocks noGrp="1"/>
          </p:cNvSpPr>
          <p:nvPr>
            <p:ph type="body" idx="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F0AC90BB-2680-5E68-7B9B-C8A0F83353CF}"/>
              </a:ext>
            </a:extLst>
          </p:cNvPr>
          <p:cNvSpPr>
            <a:spLocks noGrp="1"/>
          </p:cNvSpPr>
          <p:nvPr>
            <p:ph type="sldNum" sz="quarter" idx="10"/>
          </p:nvPr>
        </p:nvSpPr>
        <p:spPr/>
        <p:txBody>
          <a:bodyPr/>
          <a:lstStyle/>
          <a:p>
            <a:fld id="{8F7127CC-18EB-4A30-9A83-71828FA7D505}" type="slidenum">
              <a:rPr lang="pt-BR" smtClean="0"/>
              <a:pPr/>
              <a:t>49</a:t>
            </a:fld>
            <a:endParaRPr lang="pt-BR" dirty="0"/>
          </a:p>
        </p:txBody>
      </p:sp>
    </p:spTree>
    <p:extLst>
      <p:ext uri="{BB962C8B-B14F-4D97-AF65-F5344CB8AC3E}">
        <p14:creationId xmlns:p14="http://schemas.microsoft.com/office/powerpoint/2010/main" val="82988467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111F39-B9F2-436C-A54A-0811F38BAD16}"/>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513D88C5-2F4A-5340-E44C-4C229C9949B5}"/>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1CD5EAB2-F343-1BFE-BCE4-F0F7B00625F9}"/>
              </a:ext>
            </a:extLst>
          </p:cNvPr>
          <p:cNvSpPr>
            <a:spLocks noGrp="1"/>
          </p:cNvSpPr>
          <p:nvPr>
            <p:ph type="body" idx="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43DA338C-B964-AEB5-F0DE-7D15E013610A}"/>
              </a:ext>
            </a:extLst>
          </p:cNvPr>
          <p:cNvSpPr>
            <a:spLocks noGrp="1"/>
          </p:cNvSpPr>
          <p:nvPr>
            <p:ph type="sldNum" sz="quarter" idx="10"/>
          </p:nvPr>
        </p:nvSpPr>
        <p:spPr/>
        <p:txBody>
          <a:bodyPr/>
          <a:lstStyle/>
          <a:p>
            <a:fld id="{8F7127CC-18EB-4A30-9A83-71828FA7D505}" type="slidenum">
              <a:rPr lang="pt-BR" smtClean="0"/>
              <a:pPr/>
              <a:t>50</a:t>
            </a:fld>
            <a:endParaRPr lang="pt-BR" dirty="0"/>
          </a:p>
        </p:txBody>
      </p:sp>
    </p:spTree>
    <p:extLst>
      <p:ext uri="{BB962C8B-B14F-4D97-AF65-F5344CB8AC3E}">
        <p14:creationId xmlns:p14="http://schemas.microsoft.com/office/powerpoint/2010/main" val="28720655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8C685D-8FFC-8149-31F8-639ECB7BFD00}"/>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8A6156A3-BB94-1155-F81B-12AF0F54B34A}"/>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9BFC9886-5B1F-52E4-DF28-268B67A5600E}"/>
              </a:ext>
            </a:extLst>
          </p:cNvPr>
          <p:cNvSpPr>
            <a:spLocks noGrp="1"/>
          </p:cNvSpPr>
          <p:nvPr>
            <p:ph type="body" idx="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209F19DA-BA0A-D236-735A-44CA300930D6}"/>
              </a:ext>
            </a:extLst>
          </p:cNvPr>
          <p:cNvSpPr>
            <a:spLocks noGrp="1"/>
          </p:cNvSpPr>
          <p:nvPr>
            <p:ph type="sldNum" sz="quarter" idx="10"/>
          </p:nvPr>
        </p:nvSpPr>
        <p:spPr/>
        <p:txBody>
          <a:bodyPr/>
          <a:lstStyle/>
          <a:p>
            <a:fld id="{8F7127CC-18EB-4A30-9A83-71828FA7D505}" type="slidenum">
              <a:rPr lang="pt-BR" smtClean="0"/>
              <a:pPr/>
              <a:t>7</a:t>
            </a:fld>
            <a:endParaRPr lang="pt-BR" dirty="0"/>
          </a:p>
        </p:txBody>
      </p:sp>
    </p:spTree>
    <p:extLst>
      <p:ext uri="{BB962C8B-B14F-4D97-AF65-F5344CB8AC3E}">
        <p14:creationId xmlns:p14="http://schemas.microsoft.com/office/powerpoint/2010/main" val="5074367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D23743-0E02-1653-4710-3A4A57C8EACA}"/>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FCA17700-2A87-D7F9-36FB-1A30677B2A39}"/>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EF192114-10E4-472D-77B4-EF1E126D965B}"/>
              </a:ext>
            </a:extLst>
          </p:cNvPr>
          <p:cNvSpPr>
            <a:spLocks noGrp="1"/>
          </p:cNvSpPr>
          <p:nvPr>
            <p:ph type="body" idx="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A24E0A98-1C0B-67ED-5000-B8CF4DCD5D76}"/>
              </a:ext>
            </a:extLst>
          </p:cNvPr>
          <p:cNvSpPr>
            <a:spLocks noGrp="1"/>
          </p:cNvSpPr>
          <p:nvPr>
            <p:ph type="sldNum" sz="quarter" idx="10"/>
          </p:nvPr>
        </p:nvSpPr>
        <p:spPr/>
        <p:txBody>
          <a:bodyPr/>
          <a:lstStyle/>
          <a:p>
            <a:fld id="{8F7127CC-18EB-4A30-9A83-71828FA7D505}" type="slidenum">
              <a:rPr lang="pt-BR" smtClean="0"/>
              <a:pPr/>
              <a:t>8</a:t>
            </a:fld>
            <a:endParaRPr lang="pt-BR" dirty="0"/>
          </a:p>
        </p:txBody>
      </p:sp>
    </p:spTree>
    <p:extLst>
      <p:ext uri="{BB962C8B-B14F-4D97-AF65-F5344CB8AC3E}">
        <p14:creationId xmlns:p14="http://schemas.microsoft.com/office/powerpoint/2010/main" val="4593701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87EC0B-E21B-F748-743C-27EA0EC4CC85}"/>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DF620127-95A2-3EB1-7F34-52A69A38EE64}"/>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9EF2E2A1-A711-9284-5643-3F2304D1122B}"/>
              </a:ext>
            </a:extLst>
          </p:cNvPr>
          <p:cNvSpPr>
            <a:spLocks noGrp="1"/>
          </p:cNvSpPr>
          <p:nvPr>
            <p:ph type="body" idx="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1D1115B8-3495-98CD-EBA5-0E2E03D93DF5}"/>
              </a:ext>
            </a:extLst>
          </p:cNvPr>
          <p:cNvSpPr>
            <a:spLocks noGrp="1"/>
          </p:cNvSpPr>
          <p:nvPr>
            <p:ph type="sldNum" sz="quarter" idx="10"/>
          </p:nvPr>
        </p:nvSpPr>
        <p:spPr/>
        <p:txBody>
          <a:bodyPr/>
          <a:lstStyle/>
          <a:p>
            <a:fld id="{8F7127CC-18EB-4A30-9A83-71828FA7D505}" type="slidenum">
              <a:rPr lang="pt-BR" smtClean="0"/>
              <a:pPr/>
              <a:t>9</a:t>
            </a:fld>
            <a:endParaRPr lang="pt-BR" dirty="0"/>
          </a:p>
        </p:txBody>
      </p:sp>
    </p:spTree>
    <p:extLst>
      <p:ext uri="{BB962C8B-B14F-4D97-AF65-F5344CB8AC3E}">
        <p14:creationId xmlns:p14="http://schemas.microsoft.com/office/powerpoint/2010/main" val="22634567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F6E29A-7595-12A0-3A68-AEFD93EDEBC1}"/>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AD0FAF4F-3BB7-83BF-0681-6EDB4476569B}"/>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863EECA2-615A-27F9-A2EB-87D2D56F209F}"/>
              </a:ext>
            </a:extLst>
          </p:cNvPr>
          <p:cNvSpPr>
            <a:spLocks noGrp="1"/>
          </p:cNvSpPr>
          <p:nvPr>
            <p:ph type="body" idx="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DFABAE5D-0071-6191-E22A-60F2FBD49815}"/>
              </a:ext>
            </a:extLst>
          </p:cNvPr>
          <p:cNvSpPr>
            <a:spLocks noGrp="1"/>
          </p:cNvSpPr>
          <p:nvPr>
            <p:ph type="sldNum" sz="quarter" idx="10"/>
          </p:nvPr>
        </p:nvSpPr>
        <p:spPr/>
        <p:txBody>
          <a:bodyPr/>
          <a:lstStyle/>
          <a:p>
            <a:fld id="{8F7127CC-18EB-4A30-9A83-71828FA7D505}" type="slidenum">
              <a:rPr lang="pt-BR" smtClean="0"/>
              <a:pPr/>
              <a:t>10</a:t>
            </a:fld>
            <a:endParaRPr lang="pt-BR" dirty="0"/>
          </a:p>
        </p:txBody>
      </p:sp>
    </p:spTree>
    <p:extLst>
      <p:ext uri="{BB962C8B-B14F-4D97-AF65-F5344CB8AC3E}">
        <p14:creationId xmlns:p14="http://schemas.microsoft.com/office/powerpoint/2010/main" val="27208657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2CCB9D-5051-7819-2FF6-73D514F21D78}"/>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FC54FA14-089E-7A51-800D-C6509A33BACF}"/>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23399273-DC79-60A1-71BA-F09929352328}"/>
              </a:ext>
            </a:extLst>
          </p:cNvPr>
          <p:cNvSpPr>
            <a:spLocks noGrp="1"/>
          </p:cNvSpPr>
          <p:nvPr>
            <p:ph type="body" idx="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6098B73C-8DFC-A267-E9E1-A7036AAE317C}"/>
              </a:ext>
            </a:extLst>
          </p:cNvPr>
          <p:cNvSpPr>
            <a:spLocks noGrp="1"/>
          </p:cNvSpPr>
          <p:nvPr>
            <p:ph type="sldNum" sz="quarter" idx="10"/>
          </p:nvPr>
        </p:nvSpPr>
        <p:spPr/>
        <p:txBody>
          <a:bodyPr/>
          <a:lstStyle/>
          <a:p>
            <a:fld id="{8F7127CC-18EB-4A30-9A83-71828FA7D505}" type="slidenum">
              <a:rPr lang="pt-BR" smtClean="0"/>
              <a:pPr/>
              <a:t>11</a:t>
            </a:fld>
            <a:endParaRPr lang="pt-BR" dirty="0"/>
          </a:p>
        </p:txBody>
      </p:sp>
    </p:spTree>
    <p:extLst>
      <p:ext uri="{BB962C8B-B14F-4D97-AF65-F5344CB8AC3E}">
        <p14:creationId xmlns:p14="http://schemas.microsoft.com/office/powerpoint/2010/main" val="13396037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519F1065-9BCC-4DF1-BFFB-75595F8700F4}" type="datetimeFigureOut">
              <a:rPr lang="pt-BR" smtClean="0"/>
              <a:pPr/>
              <a:t>26/02/2025</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F5EF8141-5781-4FD4-9552-C5D35CA5005E}" type="slidenum">
              <a:rPr lang="pt-BR" smtClean="0"/>
              <a:pPr/>
              <a:t>‹nº›</a:t>
            </a:fld>
            <a:endParaRPr lang="pt-BR" dirty="0"/>
          </a:p>
        </p:txBody>
      </p:sp>
    </p:spTree>
    <p:extLst>
      <p:ext uri="{BB962C8B-B14F-4D97-AF65-F5344CB8AC3E}">
        <p14:creationId xmlns:p14="http://schemas.microsoft.com/office/powerpoint/2010/main" val="147384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Texto Vertical 2"/>
          <p:cNvSpPr>
            <a:spLocks noGrp="1"/>
          </p:cNvSpPr>
          <p:nvPr>
            <p:ph type="body" orient="vert" idx="1"/>
          </p:nvPr>
        </p:nvSpPr>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519F1065-9BCC-4DF1-BFFB-75595F8700F4}" type="datetimeFigureOut">
              <a:rPr lang="pt-BR" smtClean="0"/>
              <a:pPr/>
              <a:t>26/02/2025</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F5EF8141-5781-4FD4-9552-C5D35CA5005E}" type="slidenum">
              <a:rPr lang="pt-BR" smtClean="0"/>
              <a:pPr/>
              <a:t>‹nº›</a:t>
            </a:fld>
            <a:endParaRPr lang="pt-BR" dirty="0"/>
          </a:p>
        </p:txBody>
      </p:sp>
    </p:spTree>
    <p:extLst>
      <p:ext uri="{BB962C8B-B14F-4D97-AF65-F5344CB8AC3E}">
        <p14:creationId xmlns:p14="http://schemas.microsoft.com/office/powerpoint/2010/main" val="26826562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p:cNvSpPr>
            <a:spLocks noGrp="1"/>
          </p:cNvSpPr>
          <p:nvPr>
            <p:ph type="body" orient="vert" idx="1"/>
          </p:nvPr>
        </p:nvSpPr>
        <p:spPr>
          <a:xfrm>
            <a:off x="838200" y="365125"/>
            <a:ext cx="7734300" cy="5811838"/>
          </a:xfr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519F1065-9BCC-4DF1-BFFB-75595F8700F4}" type="datetimeFigureOut">
              <a:rPr lang="pt-BR" smtClean="0"/>
              <a:pPr/>
              <a:t>26/02/2025</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F5EF8141-5781-4FD4-9552-C5D35CA5005E}" type="slidenum">
              <a:rPr lang="pt-BR" smtClean="0"/>
              <a:pPr/>
              <a:t>‹nº›</a:t>
            </a:fld>
            <a:endParaRPr lang="pt-BR" dirty="0"/>
          </a:p>
        </p:txBody>
      </p:sp>
    </p:spTree>
    <p:extLst>
      <p:ext uri="{BB962C8B-B14F-4D97-AF65-F5344CB8AC3E}">
        <p14:creationId xmlns:p14="http://schemas.microsoft.com/office/powerpoint/2010/main" val="18468457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idx="1"/>
          </p:nvPr>
        </p:nvSpPr>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519F1065-9BCC-4DF1-BFFB-75595F8700F4}" type="datetimeFigureOut">
              <a:rPr lang="pt-BR" smtClean="0"/>
              <a:pPr/>
              <a:t>26/02/2025</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F5EF8141-5781-4FD4-9552-C5D35CA5005E}" type="slidenum">
              <a:rPr lang="pt-BR" smtClean="0"/>
              <a:pPr/>
              <a:t>‹nº›</a:t>
            </a:fld>
            <a:endParaRPr lang="pt-BR" dirty="0"/>
          </a:p>
        </p:txBody>
      </p:sp>
    </p:spTree>
    <p:extLst>
      <p:ext uri="{BB962C8B-B14F-4D97-AF65-F5344CB8AC3E}">
        <p14:creationId xmlns:p14="http://schemas.microsoft.com/office/powerpoint/2010/main" val="36921750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 texto mestre</a:t>
            </a:r>
          </a:p>
        </p:txBody>
      </p:sp>
      <p:sp>
        <p:nvSpPr>
          <p:cNvPr id="4" name="Espaço Reservado para Data 3"/>
          <p:cNvSpPr>
            <a:spLocks noGrp="1"/>
          </p:cNvSpPr>
          <p:nvPr>
            <p:ph type="dt" sz="half" idx="10"/>
          </p:nvPr>
        </p:nvSpPr>
        <p:spPr/>
        <p:txBody>
          <a:bodyPr/>
          <a:lstStyle/>
          <a:p>
            <a:fld id="{519F1065-9BCC-4DF1-BFFB-75595F8700F4}" type="datetimeFigureOut">
              <a:rPr lang="pt-BR" smtClean="0"/>
              <a:pPr/>
              <a:t>26/02/2025</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F5EF8141-5781-4FD4-9552-C5D35CA5005E}" type="slidenum">
              <a:rPr lang="pt-BR" smtClean="0"/>
              <a:pPr/>
              <a:t>‹nº›</a:t>
            </a:fld>
            <a:endParaRPr lang="pt-BR" dirty="0"/>
          </a:p>
        </p:txBody>
      </p:sp>
    </p:spTree>
    <p:extLst>
      <p:ext uri="{BB962C8B-B14F-4D97-AF65-F5344CB8AC3E}">
        <p14:creationId xmlns:p14="http://schemas.microsoft.com/office/powerpoint/2010/main" val="26201642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sz="half" idx="1"/>
          </p:nvPr>
        </p:nvSpPr>
        <p:spPr>
          <a:xfrm>
            <a:off x="838200" y="1825625"/>
            <a:ext cx="5181600" cy="4351338"/>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6172200" y="1825625"/>
            <a:ext cx="5181600" cy="4351338"/>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519F1065-9BCC-4DF1-BFFB-75595F8700F4}" type="datetimeFigureOut">
              <a:rPr lang="pt-BR" smtClean="0"/>
              <a:pPr/>
              <a:t>26/02/2025</a:t>
            </a:fld>
            <a:endParaRPr lang="pt-BR" dirty="0"/>
          </a:p>
        </p:txBody>
      </p:sp>
      <p:sp>
        <p:nvSpPr>
          <p:cNvPr id="6" name="Espaço Reservado para Rodapé 5"/>
          <p:cNvSpPr>
            <a:spLocks noGrp="1"/>
          </p:cNvSpPr>
          <p:nvPr>
            <p:ph type="ftr" sz="quarter" idx="11"/>
          </p:nvPr>
        </p:nvSpPr>
        <p:spPr/>
        <p:txBody>
          <a:bodyPr/>
          <a:lstStyle/>
          <a:p>
            <a:endParaRPr lang="pt-BR" dirty="0"/>
          </a:p>
        </p:txBody>
      </p:sp>
      <p:sp>
        <p:nvSpPr>
          <p:cNvPr id="7" name="Espaço Reservado para Número de Slide 6"/>
          <p:cNvSpPr>
            <a:spLocks noGrp="1"/>
          </p:cNvSpPr>
          <p:nvPr>
            <p:ph type="sldNum" sz="quarter" idx="12"/>
          </p:nvPr>
        </p:nvSpPr>
        <p:spPr/>
        <p:txBody>
          <a:bodyPr/>
          <a:lstStyle/>
          <a:p>
            <a:fld id="{F5EF8141-5781-4FD4-9552-C5D35CA5005E}" type="slidenum">
              <a:rPr lang="pt-BR" smtClean="0"/>
              <a:pPr/>
              <a:t>‹nº›</a:t>
            </a:fld>
            <a:endParaRPr lang="pt-BR" dirty="0"/>
          </a:p>
        </p:txBody>
      </p:sp>
    </p:spTree>
    <p:extLst>
      <p:ext uri="{BB962C8B-B14F-4D97-AF65-F5344CB8AC3E}">
        <p14:creationId xmlns:p14="http://schemas.microsoft.com/office/powerpoint/2010/main" val="3985290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4" name="Espaço Reservado para Conteúdo 3"/>
          <p:cNvSpPr>
            <a:spLocks noGrp="1"/>
          </p:cNvSpPr>
          <p:nvPr>
            <p:ph sz="half" idx="2"/>
          </p:nvPr>
        </p:nvSpPr>
        <p:spPr>
          <a:xfrm>
            <a:off x="839788" y="2505075"/>
            <a:ext cx="5157787" cy="3684588"/>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6" name="Espaço Reservado para Conteúdo 5"/>
          <p:cNvSpPr>
            <a:spLocks noGrp="1"/>
          </p:cNvSpPr>
          <p:nvPr>
            <p:ph sz="quarter" idx="4"/>
          </p:nvPr>
        </p:nvSpPr>
        <p:spPr>
          <a:xfrm>
            <a:off x="6172200" y="2505075"/>
            <a:ext cx="5183188" cy="3684588"/>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519F1065-9BCC-4DF1-BFFB-75595F8700F4}" type="datetimeFigureOut">
              <a:rPr lang="pt-BR" smtClean="0"/>
              <a:pPr/>
              <a:t>26/02/2025</a:t>
            </a:fld>
            <a:endParaRPr lang="pt-BR" dirty="0"/>
          </a:p>
        </p:txBody>
      </p:sp>
      <p:sp>
        <p:nvSpPr>
          <p:cNvPr id="8" name="Espaço Reservado para Rodapé 7"/>
          <p:cNvSpPr>
            <a:spLocks noGrp="1"/>
          </p:cNvSpPr>
          <p:nvPr>
            <p:ph type="ftr" sz="quarter" idx="11"/>
          </p:nvPr>
        </p:nvSpPr>
        <p:spPr/>
        <p:txBody>
          <a:bodyPr/>
          <a:lstStyle/>
          <a:p>
            <a:endParaRPr lang="pt-BR" dirty="0"/>
          </a:p>
        </p:txBody>
      </p:sp>
      <p:sp>
        <p:nvSpPr>
          <p:cNvPr id="9" name="Espaço Reservado para Número de Slide 8"/>
          <p:cNvSpPr>
            <a:spLocks noGrp="1"/>
          </p:cNvSpPr>
          <p:nvPr>
            <p:ph type="sldNum" sz="quarter" idx="12"/>
          </p:nvPr>
        </p:nvSpPr>
        <p:spPr/>
        <p:txBody>
          <a:bodyPr/>
          <a:lstStyle/>
          <a:p>
            <a:fld id="{F5EF8141-5781-4FD4-9552-C5D35CA5005E}" type="slidenum">
              <a:rPr lang="pt-BR" smtClean="0"/>
              <a:pPr/>
              <a:t>‹nº›</a:t>
            </a:fld>
            <a:endParaRPr lang="pt-BR" dirty="0"/>
          </a:p>
        </p:txBody>
      </p:sp>
    </p:spTree>
    <p:extLst>
      <p:ext uri="{BB962C8B-B14F-4D97-AF65-F5344CB8AC3E}">
        <p14:creationId xmlns:p14="http://schemas.microsoft.com/office/powerpoint/2010/main" val="33417526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Data 2"/>
          <p:cNvSpPr>
            <a:spLocks noGrp="1"/>
          </p:cNvSpPr>
          <p:nvPr>
            <p:ph type="dt" sz="half" idx="10"/>
          </p:nvPr>
        </p:nvSpPr>
        <p:spPr/>
        <p:txBody>
          <a:bodyPr/>
          <a:lstStyle/>
          <a:p>
            <a:fld id="{519F1065-9BCC-4DF1-BFFB-75595F8700F4}" type="datetimeFigureOut">
              <a:rPr lang="pt-BR" smtClean="0"/>
              <a:pPr/>
              <a:t>26/02/2025</a:t>
            </a:fld>
            <a:endParaRPr lang="pt-BR" dirty="0"/>
          </a:p>
        </p:txBody>
      </p:sp>
      <p:sp>
        <p:nvSpPr>
          <p:cNvPr id="4" name="Espaço Reservado para Rodapé 3"/>
          <p:cNvSpPr>
            <a:spLocks noGrp="1"/>
          </p:cNvSpPr>
          <p:nvPr>
            <p:ph type="ftr" sz="quarter" idx="11"/>
          </p:nvPr>
        </p:nvSpPr>
        <p:spPr/>
        <p:txBody>
          <a:bodyPr/>
          <a:lstStyle/>
          <a:p>
            <a:endParaRPr lang="pt-BR" dirty="0"/>
          </a:p>
        </p:txBody>
      </p:sp>
      <p:sp>
        <p:nvSpPr>
          <p:cNvPr id="5" name="Espaço Reservado para Número de Slide 4"/>
          <p:cNvSpPr>
            <a:spLocks noGrp="1"/>
          </p:cNvSpPr>
          <p:nvPr>
            <p:ph type="sldNum" sz="quarter" idx="12"/>
          </p:nvPr>
        </p:nvSpPr>
        <p:spPr/>
        <p:txBody>
          <a:bodyPr/>
          <a:lstStyle/>
          <a:p>
            <a:fld id="{F5EF8141-5781-4FD4-9552-C5D35CA5005E}" type="slidenum">
              <a:rPr lang="pt-BR" smtClean="0"/>
              <a:pPr/>
              <a:t>‹nº›</a:t>
            </a:fld>
            <a:endParaRPr lang="pt-BR" dirty="0"/>
          </a:p>
        </p:txBody>
      </p:sp>
    </p:spTree>
    <p:extLst>
      <p:ext uri="{BB962C8B-B14F-4D97-AF65-F5344CB8AC3E}">
        <p14:creationId xmlns:p14="http://schemas.microsoft.com/office/powerpoint/2010/main" val="23671535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519F1065-9BCC-4DF1-BFFB-75595F8700F4}" type="datetimeFigureOut">
              <a:rPr lang="pt-BR" smtClean="0"/>
              <a:pPr/>
              <a:t>26/02/2025</a:t>
            </a:fld>
            <a:endParaRPr lang="pt-BR" dirty="0"/>
          </a:p>
        </p:txBody>
      </p:sp>
      <p:sp>
        <p:nvSpPr>
          <p:cNvPr id="3" name="Espaço Reservado para Rodapé 2"/>
          <p:cNvSpPr>
            <a:spLocks noGrp="1"/>
          </p:cNvSpPr>
          <p:nvPr>
            <p:ph type="ftr" sz="quarter" idx="11"/>
          </p:nvPr>
        </p:nvSpPr>
        <p:spPr/>
        <p:txBody>
          <a:bodyPr/>
          <a:lstStyle/>
          <a:p>
            <a:endParaRPr lang="pt-BR" dirty="0"/>
          </a:p>
        </p:txBody>
      </p:sp>
      <p:sp>
        <p:nvSpPr>
          <p:cNvPr id="4" name="Espaço Reservado para Número de Slide 3"/>
          <p:cNvSpPr>
            <a:spLocks noGrp="1"/>
          </p:cNvSpPr>
          <p:nvPr>
            <p:ph type="sldNum" sz="quarter" idx="12"/>
          </p:nvPr>
        </p:nvSpPr>
        <p:spPr/>
        <p:txBody>
          <a:bodyPr/>
          <a:lstStyle/>
          <a:p>
            <a:fld id="{F5EF8141-5781-4FD4-9552-C5D35CA5005E}" type="slidenum">
              <a:rPr lang="pt-BR" smtClean="0"/>
              <a:pPr/>
              <a:t>‹nº›</a:t>
            </a:fld>
            <a:endParaRPr lang="pt-BR" dirty="0"/>
          </a:p>
        </p:txBody>
      </p:sp>
    </p:spTree>
    <p:extLst>
      <p:ext uri="{BB962C8B-B14F-4D97-AF65-F5344CB8AC3E}">
        <p14:creationId xmlns:p14="http://schemas.microsoft.com/office/powerpoint/2010/main" val="2750833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 texto mestre</a:t>
            </a:r>
          </a:p>
        </p:txBody>
      </p:sp>
      <p:sp>
        <p:nvSpPr>
          <p:cNvPr id="5" name="Espaço Reservado para Data 4"/>
          <p:cNvSpPr>
            <a:spLocks noGrp="1"/>
          </p:cNvSpPr>
          <p:nvPr>
            <p:ph type="dt" sz="half" idx="10"/>
          </p:nvPr>
        </p:nvSpPr>
        <p:spPr/>
        <p:txBody>
          <a:bodyPr/>
          <a:lstStyle/>
          <a:p>
            <a:fld id="{519F1065-9BCC-4DF1-BFFB-75595F8700F4}" type="datetimeFigureOut">
              <a:rPr lang="pt-BR" smtClean="0"/>
              <a:pPr/>
              <a:t>26/02/2025</a:t>
            </a:fld>
            <a:endParaRPr lang="pt-BR" dirty="0"/>
          </a:p>
        </p:txBody>
      </p:sp>
      <p:sp>
        <p:nvSpPr>
          <p:cNvPr id="6" name="Espaço Reservado para Rodapé 5"/>
          <p:cNvSpPr>
            <a:spLocks noGrp="1"/>
          </p:cNvSpPr>
          <p:nvPr>
            <p:ph type="ftr" sz="quarter" idx="11"/>
          </p:nvPr>
        </p:nvSpPr>
        <p:spPr/>
        <p:txBody>
          <a:bodyPr/>
          <a:lstStyle/>
          <a:p>
            <a:endParaRPr lang="pt-BR" dirty="0"/>
          </a:p>
        </p:txBody>
      </p:sp>
      <p:sp>
        <p:nvSpPr>
          <p:cNvPr id="7" name="Espaço Reservado para Número de Slide 6"/>
          <p:cNvSpPr>
            <a:spLocks noGrp="1"/>
          </p:cNvSpPr>
          <p:nvPr>
            <p:ph type="sldNum" sz="quarter" idx="12"/>
          </p:nvPr>
        </p:nvSpPr>
        <p:spPr/>
        <p:txBody>
          <a:bodyPr/>
          <a:lstStyle/>
          <a:p>
            <a:fld id="{F5EF8141-5781-4FD4-9552-C5D35CA5005E}" type="slidenum">
              <a:rPr lang="pt-BR" smtClean="0"/>
              <a:pPr/>
              <a:t>‹nº›</a:t>
            </a:fld>
            <a:endParaRPr lang="pt-BR" dirty="0"/>
          </a:p>
        </p:txBody>
      </p:sp>
    </p:spTree>
    <p:extLst>
      <p:ext uri="{BB962C8B-B14F-4D97-AF65-F5344CB8AC3E}">
        <p14:creationId xmlns:p14="http://schemas.microsoft.com/office/powerpoint/2010/main" val="22537817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dirty="0"/>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 texto mestre</a:t>
            </a:r>
          </a:p>
        </p:txBody>
      </p:sp>
      <p:sp>
        <p:nvSpPr>
          <p:cNvPr id="5" name="Espaço Reservado para Data 4"/>
          <p:cNvSpPr>
            <a:spLocks noGrp="1"/>
          </p:cNvSpPr>
          <p:nvPr>
            <p:ph type="dt" sz="half" idx="10"/>
          </p:nvPr>
        </p:nvSpPr>
        <p:spPr/>
        <p:txBody>
          <a:bodyPr/>
          <a:lstStyle/>
          <a:p>
            <a:fld id="{519F1065-9BCC-4DF1-BFFB-75595F8700F4}" type="datetimeFigureOut">
              <a:rPr lang="pt-BR" smtClean="0"/>
              <a:pPr/>
              <a:t>26/02/2025</a:t>
            </a:fld>
            <a:endParaRPr lang="pt-BR" dirty="0"/>
          </a:p>
        </p:txBody>
      </p:sp>
      <p:sp>
        <p:nvSpPr>
          <p:cNvPr id="6" name="Espaço Reservado para Rodapé 5"/>
          <p:cNvSpPr>
            <a:spLocks noGrp="1"/>
          </p:cNvSpPr>
          <p:nvPr>
            <p:ph type="ftr" sz="quarter" idx="11"/>
          </p:nvPr>
        </p:nvSpPr>
        <p:spPr/>
        <p:txBody>
          <a:bodyPr/>
          <a:lstStyle/>
          <a:p>
            <a:endParaRPr lang="pt-BR" dirty="0"/>
          </a:p>
        </p:txBody>
      </p:sp>
      <p:sp>
        <p:nvSpPr>
          <p:cNvPr id="7" name="Espaço Reservado para Número de Slide 6"/>
          <p:cNvSpPr>
            <a:spLocks noGrp="1"/>
          </p:cNvSpPr>
          <p:nvPr>
            <p:ph type="sldNum" sz="quarter" idx="12"/>
          </p:nvPr>
        </p:nvSpPr>
        <p:spPr/>
        <p:txBody>
          <a:bodyPr/>
          <a:lstStyle/>
          <a:p>
            <a:fld id="{F5EF8141-5781-4FD4-9552-C5D35CA5005E}" type="slidenum">
              <a:rPr lang="pt-BR" smtClean="0"/>
              <a:pPr/>
              <a:t>‹nº›</a:t>
            </a:fld>
            <a:endParaRPr lang="pt-BR" dirty="0"/>
          </a:p>
        </p:txBody>
      </p:sp>
    </p:spTree>
    <p:extLst>
      <p:ext uri="{BB962C8B-B14F-4D97-AF65-F5344CB8AC3E}">
        <p14:creationId xmlns:p14="http://schemas.microsoft.com/office/powerpoint/2010/main" val="17841717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9F1065-9BCC-4DF1-BFFB-75595F8700F4}" type="datetimeFigureOut">
              <a:rPr lang="pt-BR" smtClean="0"/>
              <a:pPr/>
              <a:t>26/02/2025</a:t>
            </a:fld>
            <a:endParaRPr lang="pt-BR" dirty="0"/>
          </a:p>
        </p:txBody>
      </p:sp>
      <p:sp>
        <p:nvSpPr>
          <p:cNvPr id="5" name="Espaço Reservado para Rodapé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dirty="0"/>
          </a:p>
        </p:txBody>
      </p:sp>
      <p:sp>
        <p:nvSpPr>
          <p:cNvPr id="6" name="Espaço Reservado para Número de Slid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EF8141-5781-4FD4-9552-C5D35CA5005E}" type="slidenum">
              <a:rPr lang="pt-BR" smtClean="0"/>
              <a:pPr/>
              <a:t>‹nº›</a:t>
            </a:fld>
            <a:endParaRPr lang="pt-BR" dirty="0"/>
          </a:p>
        </p:txBody>
      </p:sp>
    </p:spTree>
    <p:extLst>
      <p:ext uri="{BB962C8B-B14F-4D97-AF65-F5344CB8AC3E}">
        <p14:creationId xmlns:p14="http://schemas.microsoft.com/office/powerpoint/2010/main" val="23556658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hyperlink" Target="https://www1.tce.pr.gov.br/conteudo/contas-municipais-de-governo/346524/area/251"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hyperlink" Target="https://www1.tce.pr.gov.br/conteudo/nota-tecnica-n-29-de-18-de-julho-de-2024-cgf/355843/area/249" TargetMode="External"/><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hyperlink" Target="https://www1.tce.pr.gov.br/conteudo/nota-tecnica-n-31-de-25-de-outubro-de-2024/359030/area/249" TargetMode="External"/><Relationship Id="rId5" Type="http://schemas.openxmlformats.org/officeDocument/2006/relationships/hyperlink" Target="https://www1.tce.pr.gov.br/conteudo/instrucao-normativa-n-172-de-11-de-julho-de-2022/342097/area/10" TargetMode="External"/><Relationship Id="rId4" Type="http://schemas.openxmlformats.org/officeDocument/2006/relationships/hyperlink" Target="https://www1.tce.pr.gov.br/conteudo/resolucao-n-95-de-29-de-abril-de-2022/340951/area/249"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hyperlink" Target="https://www1.tce.pr.gov.br/conteudo/prestacao-de-contas-municipios/214/area/251"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1.xml"/><Relationship Id="rId5" Type="http://schemas.openxmlformats.org/officeDocument/2006/relationships/hyperlink" Target="https://contasirregulares.tcu.gov.br/" TargetMode="External"/><Relationship Id="rId4" Type="http://schemas.openxmlformats.org/officeDocument/2006/relationships/hyperlink" Target="https://servicos.tce.pr.gov.br/servicos/srv_ExibirRelatorios.aspx?t=37" TargetMode="Externa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hyperlink" Target="https://www1.tce.pr.gov.br/multimidia/2021/9/pdf/00360156.pdf" TargetMode="External"/><Relationship Id="rId4" Type="http://schemas.openxmlformats.org/officeDocument/2006/relationships/hyperlink" Target="https://servicos.tce.pr.gov.br/servicos/srv_ExibirRelatorios.aspx?t=37" TargetMode="Externa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hyperlink" Target="https://www1.tce.pr.gov.br/conteudo/emitir-certidao/235546/area/54"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5.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6.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3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8.xml"/><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5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883015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D8AC92E8-69BB-F010-DD5E-416E4B35BBB9}"/>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557AAAFA-E7D5-C2A3-E6BC-29C0D4459600}"/>
              </a:ext>
            </a:extLst>
          </p:cNvPr>
          <p:cNvSpPr txBox="1"/>
          <p:nvPr/>
        </p:nvSpPr>
        <p:spPr>
          <a:xfrm>
            <a:off x="256823" y="811369"/>
            <a:ext cx="11475790" cy="421654"/>
          </a:xfrm>
          <a:prstGeom prst="rect">
            <a:avLst/>
          </a:prstGeom>
          <a:noFill/>
        </p:spPr>
        <p:txBody>
          <a:bodyPr wrap="square" rtlCol="0">
            <a:spAutoFit/>
          </a:bodyPr>
          <a:lstStyle/>
          <a:p>
            <a:pPr>
              <a:lnSpc>
                <a:spcPct val="107000"/>
              </a:lnSpc>
              <a:spcAft>
                <a:spcPts val="800"/>
              </a:spcAft>
            </a:pPr>
            <a:r>
              <a:rPr lang="pt-BR" sz="2000" b="1" kern="100" dirty="0">
                <a:highlight>
                  <a:srgbClr val="FFFF00"/>
                </a:highlight>
                <a:latin typeface="Berlin Sans FB Demi" panose="020E0802020502020306" pitchFamily="34" charset="0"/>
                <a:ea typeface="Times New Roman" panose="02020603050405020304" pitchFamily="18" charset="0"/>
                <a:cs typeface="Arial" panose="020B0604020202020204" pitchFamily="34" charset="0"/>
              </a:rPr>
              <a:t>DA PRESTAÇÃO DE CONTAS</a:t>
            </a:r>
            <a:endParaRPr lang="pt-BR" sz="2000" b="1" dirty="0">
              <a:highlight>
                <a:srgbClr val="FFFF00"/>
              </a:highlight>
              <a:latin typeface="Berlin Sans FB Demi" panose="020E0802020502020306" pitchFamily="34" charset="0"/>
              <a:ea typeface="Times New Roman" panose="02020603050405020304" pitchFamily="18" charset="0"/>
              <a:cs typeface="Arial" panose="020B0604020202020204" pitchFamily="34" charset="0"/>
            </a:endParaRPr>
          </a:p>
        </p:txBody>
      </p:sp>
      <p:sp>
        <p:nvSpPr>
          <p:cNvPr id="4" name="CaixaDeTexto 3">
            <a:extLst>
              <a:ext uri="{FF2B5EF4-FFF2-40B4-BE49-F238E27FC236}">
                <a16:creationId xmlns:a16="http://schemas.microsoft.com/office/drawing/2014/main" id="{8F53D5EA-E689-8D53-E40F-E2C4A27B71FD}"/>
              </a:ext>
            </a:extLst>
          </p:cNvPr>
          <p:cNvSpPr txBox="1"/>
          <p:nvPr/>
        </p:nvSpPr>
        <p:spPr>
          <a:xfrm>
            <a:off x="360608" y="1376338"/>
            <a:ext cx="11475791" cy="5078313"/>
          </a:xfrm>
          <a:prstGeom prst="rect">
            <a:avLst/>
          </a:prstGeom>
          <a:noFill/>
        </p:spPr>
        <p:txBody>
          <a:bodyPr wrap="square" rtlCol="0">
            <a:spAutoFit/>
          </a:bodyPr>
          <a:lstStyle/>
          <a:p>
            <a:pPr marL="715963" indent="-715963"/>
            <a:r>
              <a:rPr lang="pt-BR" sz="2400" b="1" kern="100" dirty="0">
                <a:effectLst/>
                <a:latin typeface="Arial" panose="020B0604020202020204" pitchFamily="34" charset="0"/>
                <a:ea typeface="Calibri" panose="020F0502020204030204" pitchFamily="34" charset="0"/>
                <a:cs typeface="Arial" panose="020B0604020202020204" pitchFamily="34" charset="0"/>
              </a:rPr>
              <a:t>1 De Prestações de Contas:</a:t>
            </a:r>
          </a:p>
          <a:p>
            <a:pPr marL="514350" indent="-514350" algn="just">
              <a:buAutoNum type="alphaLcParenR"/>
            </a:pPr>
            <a:r>
              <a:rPr lang="pt-BR" sz="2400" kern="100" dirty="0">
                <a:effectLst/>
                <a:latin typeface="Arial" panose="020B0604020202020204" pitchFamily="34" charset="0"/>
                <a:ea typeface="Calibri" panose="020F0502020204030204" pitchFamily="34" charset="0"/>
                <a:cs typeface="Arial" panose="020B0604020202020204" pitchFamily="34" charset="0"/>
              </a:rPr>
              <a:t>Fundamentação e motivações</a:t>
            </a:r>
          </a:p>
          <a:p>
            <a:pPr algn="just"/>
            <a:endParaRPr lang="pt-BR" sz="2400" kern="100" dirty="0">
              <a:latin typeface="Arial" panose="020B0604020202020204" pitchFamily="34" charset="0"/>
              <a:ea typeface="Calibri" panose="020F0502020204030204" pitchFamily="34" charset="0"/>
              <a:cs typeface="Arial" panose="020B0604020202020204" pitchFamily="34" charset="0"/>
            </a:endParaRPr>
          </a:p>
          <a:p>
            <a:pPr algn="just"/>
            <a:r>
              <a:rPr lang="pt-BR" sz="2400" kern="100" dirty="0">
                <a:effectLst/>
                <a:latin typeface="Arial" panose="020B0604020202020204" pitchFamily="34" charset="0"/>
                <a:ea typeface="Calibri" panose="020F0502020204030204" pitchFamily="34" charset="0"/>
                <a:cs typeface="Arial" panose="020B0604020202020204" pitchFamily="34" charset="0"/>
              </a:rPr>
              <a:t>Constituição Estadual 89</a:t>
            </a:r>
          </a:p>
          <a:p>
            <a:pPr algn="just"/>
            <a:endParaRPr lang="pt-BR" sz="2400" kern="100" dirty="0">
              <a:highlight>
                <a:srgbClr val="FFFF00"/>
              </a:highlight>
              <a:latin typeface="Arial" panose="020B0604020202020204" pitchFamily="34" charset="0"/>
              <a:ea typeface="Calibri" panose="020F0502020204030204" pitchFamily="34" charset="0"/>
              <a:cs typeface="Arial" panose="020B0604020202020204" pitchFamily="34" charset="0"/>
            </a:endParaRPr>
          </a:p>
          <a:p>
            <a:pPr algn="just">
              <a:lnSpc>
                <a:spcPct val="150000"/>
              </a:lnSpc>
            </a:pPr>
            <a:r>
              <a:rPr lang="pt-BR" sz="2400" b="0" i="0" dirty="0">
                <a:solidFill>
                  <a:srgbClr val="000000"/>
                </a:solidFill>
                <a:effectLst/>
                <a:latin typeface="Arial" panose="020B0604020202020204" pitchFamily="34" charset="0"/>
                <a:cs typeface="Arial" panose="020B0604020202020204" pitchFamily="34" charset="0"/>
              </a:rPr>
              <a:t>Art. 74. </a:t>
            </a:r>
            <a:r>
              <a:rPr lang="pt-BR" sz="2400" dirty="0">
                <a:solidFill>
                  <a:srgbClr val="000000"/>
                </a:solidFill>
                <a:effectLst/>
                <a:latin typeface="Arial" panose="020B0604020202020204" pitchFamily="34" charset="0"/>
                <a:cs typeface="Arial" panose="020B0604020202020204" pitchFamily="34" charset="0"/>
              </a:rPr>
              <a:t>A ﬁscalização contábil, </a:t>
            </a:r>
            <a:r>
              <a:rPr lang="pt-BR" sz="2400" dirty="0" err="1">
                <a:solidFill>
                  <a:srgbClr val="000000"/>
                </a:solidFill>
                <a:effectLst/>
                <a:latin typeface="Arial" panose="020B0604020202020204" pitchFamily="34" charset="0"/>
                <a:cs typeface="Arial" panose="020B0604020202020204" pitchFamily="34" charset="0"/>
              </a:rPr>
              <a:t>ﬁnanceira</a:t>
            </a:r>
            <a:r>
              <a:rPr lang="pt-BR" sz="2400" dirty="0">
                <a:solidFill>
                  <a:srgbClr val="000000"/>
                </a:solidFill>
                <a:effectLst/>
                <a:latin typeface="Arial" panose="020B0604020202020204" pitchFamily="34" charset="0"/>
                <a:cs typeface="Arial" panose="020B0604020202020204" pitchFamily="34" charset="0"/>
              </a:rPr>
              <a:t>, orçamentária, operacional e patrimonial </a:t>
            </a:r>
            <a:r>
              <a:rPr lang="pt-BR" sz="2400" b="0" i="0" dirty="0">
                <a:solidFill>
                  <a:srgbClr val="000000"/>
                </a:solidFill>
                <a:effectLst/>
                <a:latin typeface="Arial" panose="020B0604020202020204" pitchFamily="34" charset="0"/>
                <a:cs typeface="Arial" panose="020B0604020202020204" pitchFamily="34" charset="0"/>
              </a:rPr>
              <a:t>do Estado e das entidades da administração direta e indireta, </a:t>
            </a:r>
            <a:r>
              <a:rPr lang="pt-BR" sz="2400" b="1" i="1" u="sng" dirty="0">
                <a:solidFill>
                  <a:srgbClr val="000000"/>
                </a:solidFill>
                <a:effectLst/>
                <a:latin typeface="Arial" panose="020B0604020202020204" pitchFamily="34" charset="0"/>
                <a:cs typeface="Arial" panose="020B0604020202020204" pitchFamily="34" charset="0"/>
              </a:rPr>
              <a:t>quanto à legalidade, legitimidade, economicidade</a:t>
            </a:r>
            <a:r>
              <a:rPr lang="pt-BR" sz="2400" b="0" i="0" dirty="0">
                <a:solidFill>
                  <a:srgbClr val="000000"/>
                </a:solidFill>
                <a:effectLst/>
                <a:latin typeface="Arial" panose="020B0604020202020204" pitchFamily="34" charset="0"/>
                <a:cs typeface="Arial" panose="020B0604020202020204" pitchFamily="34" charset="0"/>
              </a:rPr>
              <a:t>, aplicação das subvenções e renúncia de receitas, </a:t>
            </a:r>
            <a:r>
              <a:rPr lang="pt-BR" sz="2400" b="1" i="0" u="sng" dirty="0">
                <a:effectLst/>
                <a:latin typeface="Arial" panose="020B0604020202020204" pitchFamily="34" charset="0"/>
                <a:cs typeface="Arial" panose="020B0604020202020204" pitchFamily="34" charset="0"/>
              </a:rPr>
              <a:t>será exercida pela </a:t>
            </a:r>
            <a:r>
              <a:rPr lang="pt-BR" sz="2400" b="1" i="0" u="sng" dirty="0" err="1">
                <a:effectLst/>
                <a:latin typeface="Arial" panose="020B0604020202020204" pitchFamily="34" charset="0"/>
                <a:cs typeface="Arial" panose="020B0604020202020204" pitchFamily="34" charset="0"/>
              </a:rPr>
              <a:t>Assembléia</a:t>
            </a:r>
            <a:r>
              <a:rPr lang="pt-BR" sz="2400" b="1" i="0" u="sng" dirty="0">
                <a:effectLst/>
                <a:latin typeface="Arial" panose="020B0604020202020204" pitchFamily="34" charset="0"/>
                <a:cs typeface="Arial" panose="020B0604020202020204" pitchFamily="34" charset="0"/>
              </a:rPr>
              <a:t> Legislativa</a:t>
            </a:r>
            <a:r>
              <a:rPr lang="pt-BR" sz="2400" b="0" i="0" dirty="0">
                <a:solidFill>
                  <a:srgbClr val="000000"/>
                </a:solidFill>
                <a:effectLst/>
                <a:latin typeface="Arial" panose="020B0604020202020204" pitchFamily="34" charset="0"/>
                <a:cs typeface="Arial" panose="020B0604020202020204" pitchFamily="34" charset="0"/>
              </a:rPr>
              <a:t>, </a:t>
            </a:r>
            <a:r>
              <a:rPr lang="pt-BR" sz="2400" b="0" i="0" dirty="0">
                <a:effectLst/>
                <a:latin typeface="Arial" panose="020B0604020202020204" pitchFamily="34" charset="0"/>
                <a:cs typeface="Arial" panose="020B0604020202020204" pitchFamily="34" charset="0"/>
              </a:rPr>
              <a:t>mediante</a:t>
            </a:r>
            <a:r>
              <a:rPr lang="pt-BR" sz="2400" b="0" i="0" dirty="0">
                <a:solidFill>
                  <a:srgbClr val="FF0000"/>
                </a:solidFill>
                <a:effectLst/>
                <a:latin typeface="Arial" panose="020B0604020202020204" pitchFamily="34" charset="0"/>
                <a:cs typeface="Arial" panose="020B0604020202020204" pitchFamily="34" charset="0"/>
              </a:rPr>
              <a:t> </a:t>
            </a:r>
            <a:r>
              <a:rPr lang="pt-BR" sz="2400" b="0" i="0" dirty="0">
                <a:effectLst/>
                <a:latin typeface="Arial" panose="020B0604020202020204" pitchFamily="34" charset="0"/>
                <a:cs typeface="Arial" panose="020B0604020202020204" pitchFamily="34" charset="0"/>
              </a:rPr>
              <a:t>controle externo e pelo sistema de controle interno de cada Poder</a:t>
            </a:r>
            <a:r>
              <a:rPr lang="pt-BR" sz="2400" b="0" i="0" dirty="0">
                <a:solidFill>
                  <a:srgbClr val="000000"/>
                </a:solidFill>
                <a:effectLst/>
                <a:latin typeface="Arial" panose="020B0604020202020204" pitchFamily="34" charset="0"/>
                <a:cs typeface="Arial" panose="020B0604020202020204" pitchFamily="34" charset="0"/>
              </a:rPr>
              <a:t>.</a:t>
            </a:r>
            <a:endParaRPr lang="pt-BR" sz="2400" kern="100" dirty="0">
              <a:effectLst/>
              <a:latin typeface="Arial" panose="020B0604020202020204" pitchFamily="34" charset="0"/>
              <a:ea typeface="Calibri" panose="020F0502020204030204" pitchFamily="34" charset="0"/>
              <a:cs typeface="Arial" panose="020B0604020202020204" pitchFamily="34" charset="0"/>
            </a:endParaRPr>
          </a:p>
          <a:p>
            <a:pPr algn="just"/>
            <a:endParaRPr lang="pt-BR" sz="2400" kern="1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2931567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2F8200DB-6450-E949-6D80-6E865B425957}"/>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1CC3E795-1EB3-1C48-DD49-7774E4D6BC9D}"/>
              </a:ext>
            </a:extLst>
          </p:cNvPr>
          <p:cNvSpPr txBox="1"/>
          <p:nvPr/>
        </p:nvSpPr>
        <p:spPr>
          <a:xfrm>
            <a:off x="256823" y="811369"/>
            <a:ext cx="11475790" cy="397738"/>
          </a:xfrm>
          <a:prstGeom prst="rect">
            <a:avLst/>
          </a:prstGeom>
          <a:noFill/>
        </p:spPr>
        <p:txBody>
          <a:bodyPr wrap="square" rtlCol="0">
            <a:spAutoFit/>
          </a:bodyPr>
          <a:lstStyle/>
          <a:p>
            <a:pPr>
              <a:lnSpc>
                <a:spcPct val="107000"/>
              </a:lnSpc>
              <a:spcAft>
                <a:spcPts val="800"/>
              </a:spcAft>
            </a:pPr>
            <a:r>
              <a:rPr lang="pt-BR" sz="2000" b="1" kern="100" dirty="0">
                <a:highlight>
                  <a:srgbClr val="FFFF00"/>
                </a:highlight>
                <a:latin typeface="Berlin Sans FB Demi" panose="020E0802020502020306" pitchFamily="34" charset="0"/>
                <a:ea typeface="Times New Roman" panose="02020603050405020304" pitchFamily="18" charset="0"/>
                <a:cs typeface="Arial" panose="020B0604020202020204" pitchFamily="34" charset="0"/>
              </a:rPr>
              <a:t>DA PRESTAÇÃO DE CONTAS</a:t>
            </a:r>
            <a:endParaRPr lang="pt-BR" sz="2800" b="1" dirty="0">
              <a:highlight>
                <a:srgbClr val="FFFF00"/>
              </a:highlight>
              <a:latin typeface="Berlin Sans FB Demi" panose="020E0802020502020306" pitchFamily="34" charset="0"/>
              <a:ea typeface="Times New Roman" panose="02020603050405020304" pitchFamily="18" charset="0"/>
              <a:cs typeface="Arial" panose="020B0604020202020204" pitchFamily="34" charset="0"/>
            </a:endParaRPr>
          </a:p>
        </p:txBody>
      </p:sp>
      <p:sp>
        <p:nvSpPr>
          <p:cNvPr id="4" name="CaixaDeTexto 3">
            <a:extLst>
              <a:ext uri="{FF2B5EF4-FFF2-40B4-BE49-F238E27FC236}">
                <a16:creationId xmlns:a16="http://schemas.microsoft.com/office/drawing/2014/main" id="{A955F369-1C81-310C-DBE3-29A22AD1A764}"/>
              </a:ext>
            </a:extLst>
          </p:cNvPr>
          <p:cNvSpPr txBox="1"/>
          <p:nvPr/>
        </p:nvSpPr>
        <p:spPr>
          <a:xfrm>
            <a:off x="360608" y="1376338"/>
            <a:ext cx="11475791" cy="3970318"/>
          </a:xfrm>
          <a:prstGeom prst="rect">
            <a:avLst/>
          </a:prstGeom>
          <a:noFill/>
        </p:spPr>
        <p:txBody>
          <a:bodyPr wrap="square" rtlCol="0">
            <a:spAutoFit/>
          </a:bodyPr>
          <a:lstStyle/>
          <a:p>
            <a:pPr marL="715963" indent="-715963"/>
            <a:r>
              <a:rPr lang="pt-BR" sz="2400" b="1" kern="100" dirty="0">
                <a:effectLst/>
                <a:latin typeface="Arial" panose="020B0604020202020204" pitchFamily="34" charset="0"/>
                <a:ea typeface="Calibri" panose="020F0502020204030204" pitchFamily="34" charset="0"/>
                <a:cs typeface="Arial" panose="020B0604020202020204" pitchFamily="34" charset="0"/>
              </a:rPr>
              <a:t>1 De Prestações de Contas:</a:t>
            </a:r>
          </a:p>
          <a:p>
            <a:pPr marL="514350" indent="-514350" algn="just">
              <a:buAutoNum type="alphaLcParenR"/>
            </a:pPr>
            <a:r>
              <a:rPr lang="pt-BR" sz="2400" kern="100" dirty="0">
                <a:effectLst/>
                <a:latin typeface="Arial" panose="020B0604020202020204" pitchFamily="34" charset="0"/>
                <a:ea typeface="Calibri" panose="020F0502020204030204" pitchFamily="34" charset="0"/>
                <a:cs typeface="Arial" panose="020B0604020202020204" pitchFamily="34" charset="0"/>
              </a:rPr>
              <a:t>Fundamentação e motivações</a:t>
            </a:r>
          </a:p>
          <a:p>
            <a:pPr algn="just">
              <a:lnSpc>
                <a:spcPct val="150000"/>
              </a:lnSpc>
            </a:pPr>
            <a:endParaRPr lang="pt-BR" sz="2400" b="1" i="0" dirty="0">
              <a:solidFill>
                <a:srgbClr val="000000"/>
              </a:solidFill>
              <a:effectLst/>
              <a:highlight>
                <a:srgbClr val="FFFF00"/>
              </a:highlight>
              <a:latin typeface="Arial" panose="020B0604020202020204" pitchFamily="34" charset="0"/>
              <a:cs typeface="Arial" panose="020B0604020202020204" pitchFamily="34" charset="0"/>
            </a:endParaRPr>
          </a:p>
          <a:p>
            <a:pPr algn="just">
              <a:lnSpc>
                <a:spcPct val="150000"/>
              </a:lnSpc>
            </a:pPr>
            <a:r>
              <a:rPr lang="pt-BR" sz="2400" b="1" i="0" dirty="0">
                <a:solidFill>
                  <a:srgbClr val="000000"/>
                </a:solidFill>
                <a:effectLst/>
                <a:highlight>
                  <a:srgbClr val="FFFF00"/>
                </a:highlight>
                <a:latin typeface="Arial" panose="020B0604020202020204" pitchFamily="34" charset="0"/>
                <a:cs typeface="Arial" panose="020B0604020202020204" pitchFamily="34" charset="0"/>
              </a:rPr>
              <a:t>Parágrafo único.</a:t>
            </a:r>
            <a:r>
              <a:rPr lang="pt-BR" sz="2400" b="0" i="0" dirty="0">
                <a:solidFill>
                  <a:srgbClr val="000000"/>
                </a:solidFill>
                <a:effectLst/>
                <a:latin typeface="Arial" panose="020B0604020202020204" pitchFamily="34" charset="0"/>
                <a:cs typeface="Arial" panose="020B0604020202020204" pitchFamily="34" charset="0"/>
              </a:rPr>
              <a:t> </a:t>
            </a:r>
            <a:r>
              <a:rPr lang="pt-BR" sz="2400" b="1" i="1" u="sng" dirty="0">
                <a:solidFill>
                  <a:srgbClr val="000000"/>
                </a:solidFill>
                <a:effectLst/>
                <a:latin typeface="Arial" panose="020B0604020202020204" pitchFamily="34" charset="0"/>
                <a:cs typeface="Arial" panose="020B0604020202020204" pitchFamily="34" charset="0"/>
              </a:rPr>
              <a:t>Prestará contas qualquer pessoa física, jurídica, ou entidade pública que utilize, arrecade, guarde, gerencie ou administre dinheiro, bens e valores públicos</a:t>
            </a:r>
            <a:r>
              <a:rPr lang="pt-BR" sz="2400" b="0" i="0" dirty="0">
                <a:solidFill>
                  <a:srgbClr val="000000"/>
                </a:solidFill>
                <a:effectLst/>
                <a:latin typeface="Arial" panose="020B0604020202020204" pitchFamily="34" charset="0"/>
                <a:cs typeface="Arial" panose="020B0604020202020204" pitchFamily="34" charset="0"/>
              </a:rPr>
              <a:t> ou pelos quais o </a:t>
            </a:r>
            <a:r>
              <a:rPr lang="pt-BR" sz="2400" b="0" i="0" dirty="0">
                <a:solidFill>
                  <a:srgbClr val="FF0000"/>
                </a:solidFill>
                <a:effectLst/>
                <a:latin typeface="Arial" panose="020B0604020202020204" pitchFamily="34" charset="0"/>
                <a:cs typeface="Arial" panose="020B0604020202020204" pitchFamily="34" charset="0"/>
              </a:rPr>
              <a:t>Estado</a:t>
            </a:r>
            <a:r>
              <a:rPr lang="pt-BR" sz="2400" b="0" i="0" dirty="0">
                <a:solidFill>
                  <a:srgbClr val="000000"/>
                </a:solidFill>
                <a:effectLst/>
                <a:latin typeface="Arial" panose="020B0604020202020204" pitchFamily="34" charset="0"/>
                <a:cs typeface="Arial" panose="020B0604020202020204" pitchFamily="34" charset="0"/>
              </a:rPr>
              <a:t> responda, ou que, em nome deste, assuma obrigações de natureza pecuniária.</a:t>
            </a:r>
            <a:endParaRPr lang="pt-BR" sz="2400" kern="100" dirty="0">
              <a:effectLst/>
              <a:latin typeface="Arial" panose="020B0604020202020204" pitchFamily="34" charset="0"/>
              <a:ea typeface="Calibri" panose="020F0502020204030204" pitchFamily="34" charset="0"/>
              <a:cs typeface="Arial" panose="020B0604020202020204" pitchFamily="34" charset="0"/>
            </a:endParaRPr>
          </a:p>
          <a:p>
            <a:pPr algn="just"/>
            <a:endParaRPr lang="pt-BR" sz="2400" kern="1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3422891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4DCB8DE4-78D7-46ED-8232-5FC092E245B0}"/>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26704E8E-960E-17F8-FEC4-89F790624EA7}"/>
              </a:ext>
            </a:extLst>
          </p:cNvPr>
          <p:cNvSpPr txBox="1"/>
          <p:nvPr/>
        </p:nvSpPr>
        <p:spPr>
          <a:xfrm>
            <a:off x="256823" y="811369"/>
            <a:ext cx="11475790" cy="397738"/>
          </a:xfrm>
          <a:prstGeom prst="rect">
            <a:avLst/>
          </a:prstGeom>
          <a:noFill/>
        </p:spPr>
        <p:txBody>
          <a:bodyPr wrap="square" rtlCol="0">
            <a:spAutoFit/>
          </a:bodyPr>
          <a:lstStyle/>
          <a:p>
            <a:pPr>
              <a:lnSpc>
                <a:spcPct val="107000"/>
              </a:lnSpc>
              <a:spcAft>
                <a:spcPts val="800"/>
              </a:spcAft>
            </a:pPr>
            <a:r>
              <a:rPr lang="pt-BR" sz="2000" b="1" kern="100" dirty="0">
                <a:highlight>
                  <a:srgbClr val="FFFF00"/>
                </a:highlight>
                <a:latin typeface="Berlin Sans FB Demi" panose="020E0802020502020306" pitchFamily="34" charset="0"/>
                <a:ea typeface="Times New Roman" panose="02020603050405020304" pitchFamily="18" charset="0"/>
                <a:cs typeface="Arial" panose="020B0604020202020204" pitchFamily="34" charset="0"/>
              </a:rPr>
              <a:t>DA PRESTAÇÃO DE CONTAS</a:t>
            </a:r>
            <a:endParaRPr lang="pt-BR" sz="2800" b="1" dirty="0">
              <a:highlight>
                <a:srgbClr val="FFFF00"/>
              </a:highlight>
              <a:latin typeface="Berlin Sans FB Demi" panose="020E0802020502020306" pitchFamily="34" charset="0"/>
              <a:ea typeface="Times New Roman" panose="02020603050405020304" pitchFamily="18" charset="0"/>
              <a:cs typeface="Arial" panose="020B0604020202020204" pitchFamily="34" charset="0"/>
            </a:endParaRPr>
          </a:p>
        </p:txBody>
      </p:sp>
      <p:sp>
        <p:nvSpPr>
          <p:cNvPr id="4" name="CaixaDeTexto 3">
            <a:extLst>
              <a:ext uri="{FF2B5EF4-FFF2-40B4-BE49-F238E27FC236}">
                <a16:creationId xmlns:a16="http://schemas.microsoft.com/office/drawing/2014/main" id="{F5674E6B-F4F8-D70B-7A5E-131D28C6F8CC}"/>
              </a:ext>
            </a:extLst>
          </p:cNvPr>
          <p:cNvSpPr txBox="1"/>
          <p:nvPr/>
        </p:nvSpPr>
        <p:spPr>
          <a:xfrm>
            <a:off x="360608" y="1376338"/>
            <a:ext cx="11475791" cy="6001643"/>
          </a:xfrm>
          <a:prstGeom prst="rect">
            <a:avLst/>
          </a:prstGeom>
          <a:noFill/>
        </p:spPr>
        <p:txBody>
          <a:bodyPr wrap="square" rtlCol="0">
            <a:spAutoFit/>
          </a:bodyPr>
          <a:lstStyle/>
          <a:p>
            <a:pPr marL="514350" indent="-514350" algn="just">
              <a:buAutoNum type="alphaLcParenR"/>
            </a:pPr>
            <a:endParaRPr lang="pt-BR" sz="2400" kern="100" dirty="0">
              <a:effectLst/>
              <a:latin typeface="Arial" panose="020B0604020202020204" pitchFamily="34" charset="0"/>
              <a:ea typeface="Calibri" panose="020F0502020204030204" pitchFamily="34" charset="0"/>
              <a:cs typeface="Arial" panose="020B0604020202020204" pitchFamily="34" charset="0"/>
            </a:endParaRPr>
          </a:p>
          <a:p>
            <a:pPr algn="just"/>
            <a:r>
              <a:rPr lang="pt-BR" sz="2400" kern="100" dirty="0">
                <a:effectLst/>
                <a:latin typeface="Arial" panose="020B0604020202020204" pitchFamily="34" charset="0"/>
                <a:ea typeface="Calibri" panose="020F0502020204030204" pitchFamily="34" charset="0"/>
                <a:cs typeface="Arial" panose="020B0604020202020204" pitchFamily="34" charset="0"/>
              </a:rPr>
              <a:t>Fundamentação e motivações</a:t>
            </a:r>
          </a:p>
          <a:p>
            <a:pPr algn="just"/>
            <a:r>
              <a:rPr lang="pt-BR" sz="2400" kern="100" dirty="0">
                <a:latin typeface="Arial" panose="020B0604020202020204" pitchFamily="34" charset="0"/>
                <a:ea typeface="Calibri" panose="020F0502020204030204" pitchFamily="34" charset="0"/>
                <a:cs typeface="Arial" panose="020B0604020202020204" pitchFamily="34" charset="0"/>
              </a:rPr>
              <a:t>Constituição Estadual</a:t>
            </a:r>
            <a:endParaRPr lang="pt-BR" sz="2400" kern="1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50000"/>
              </a:lnSpc>
            </a:pPr>
            <a:endParaRPr lang="pt-BR" sz="2400" b="0" i="0" dirty="0">
              <a:solidFill>
                <a:schemeClr val="accent1">
                  <a:lumMod val="75000"/>
                </a:schemeClr>
              </a:solidFill>
              <a:effectLst/>
              <a:latin typeface="Arial" panose="020B0604020202020204" pitchFamily="34" charset="0"/>
              <a:cs typeface="Arial" panose="020B0604020202020204" pitchFamily="34" charset="0"/>
            </a:endParaRPr>
          </a:p>
          <a:p>
            <a:pPr algn="just">
              <a:lnSpc>
                <a:spcPct val="150000"/>
              </a:lnSpc>
            </a:pPr>
            <a:r>
              <a:rPr lang="pt-BR" sz="2400" b="0" i="0" dirty="0">
                <a:effectLst/>
                <a:latin typeface="Arial" panose="020B0604020202020204" pitchFamily="34" charset="0"/>
                <a:cs typeface="Arial" panose="020B0604020202020204" pitchFamily="34" charset="0"/>
              </a:rPr>
              <a:t>Art. 18. </a:t>
            </a:r>
            <a:r>
              <a:rPr lang="pt-BR" sz="2400" b="0" i="0" dirty="0">
                <a:solidFill>
                  <a:schemeClr val="accent1">
                    <a:lumMod val="75000"/>
                  </a:schemeClr>
                </a:solidFill>
                <a:effectLst/>
                <a:latin typeface="Arial" panose="020B0604020202020204" pitchFamily="34" charset="0"/>
                <a:cs typeface="Arial" panose="020B0604020202020204" pitchFamily="34" charset="0"/>
              </a:rPr>
              <a:t>A ﬁscalização do Município será exercida pelo Poder Legislativo Municipal, mediante controle externo, e pelos sistemas de controle interno do Poder Executivo Municipal</a:t>
            </a:r>
            <a:r>
              <a:rPr lang="pt-BR" sz="2400" b="0" i="0" dirty="0">
                <a:solidFill>
                  <a:srgbClr val="000000"/>
                </a:solidFill>
                <a:effectLst/>
                <a:latin typeface="Arial" panose="020B0604020202020204" pitchFamily="34" charset="0"/>
                <a:cs typeface="Arial" panose="020B0604020202020204" pitchFamily="34" charset="0"/>
              </a:rPr>
              <a:t>, na forma da lei.</a:t>
            </a:r>
          </a:p>
          <a:p>
            <a:pPr algn="just">
              <a:lnSpc>
                <a:spcPct val="150000"/>
              </a:lnSpc>
            </a:pPr>
            <a:r>
              <a:rPr lang="pt-BR" sz="2400" b="0" i="0" dirty="0">
                <a:solidFill>
                  <a:srgbClr val="000000"/>
                </a:solidFill>
                <a:effectLst/>
                <a:latin typeface="Arial" panose="020B0604020202020204" pitchFamily="34" charset="0"/>
                <a:cs typeface="Arial" panose="020B0604020202020204" pitchFamily="34" charset="0"/>
              </a:rPr>
              <a:t>§ 1º. </a:t>
            </a:r>
            <a:r>
              <a:rPr lang="pt-BR" sz="2400" b="0" i="0" dirty="0">
                <a:solidFill>
                  <a:schemeClr val="accent1">
                    <a:lumMod val="75000"/>
                  </a:schemeClr>
                </a:solidFill>
                <a:effectLst/>
                <a:latin typeface="Arial" panose="020B0604020202020204" pitchFamily="34" charset="0"/>
                <a:cs typeface="Arial" panose="020B0604020202020204" pitchFamily="34" charset="0"/>
              </a:rPr>
              <a:t>O controle externo da Câmara Municipal será exercido com o auxílio do Tribunal de Contas do Estado</a:t>
            </a:r>
            <a:r>
              <a:rPr lang="pt-BR" sz="2400" b="0" i="0" dirty="0">
                <a:solidFill>
                  <a:srgbClr val="000000"/>
                </a:solidFill>
                <a:effectLst/>
                <a:latin typeface="Arial" panose="020B0604020202020204" pitchFamily="34" charset="0"/>
                <a:cs typeface="Arial" panose="020B0604020202020204" pitchFamily="34" charset="0"/>
              </a:rPr>
              <a:t>, competindo-lhe, no que couber, o disposto no art. 75 desta Constituição.</a:t>
            </a:r>
          </a:p>
          <a:p>
            <a:pPr algn="just">
              <a:lnSpc>
                <a:spcPct val="150000"/>
              </a:lnSpc>
            </a:pPr>
            <a:endParaRPr lang="pt-BR" sz="2400" kern="100" dirty="0">
              <a:effectLst/>
              <a:latin typeface="Arial" panose="020B0604020202020204" pitchFamily="34" charset="0"/>
              <a:ea typeface="Calibri" panose="020F0502020204030204" pitchFamily="34" charset="0"/>
              <a:cs typeface="Arial" panose="020B0604020202020204" pitchFamily="34" charset="0"/>
            </a:endParaRPr>
          </a:p>
          <a:p>
            <a:pPr algn="just"/>
            <a:endParaRPr lang="pt-BR" sz="2400" kern="1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0413095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B6D9B212-96E4-E339-B09C-8513C2ABA548}"/>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A9F27BEE-0388-0DE3-B982-C2DD3C1C33E9}"/>
              </a:ext>
            </a:extLst>
          </p:cNvPr>
          <p:cNvSpPr txBox="1"/>
          <p:nvPr/>
        </p:nvSpPr>
        <p:spPr>
          <a:xfrm>
            <a:off x="256823" y="811369"/>
            <a:ext cx="11475790" cy="397738"/>
          </a:xfrm>
          <a:prstGeom prst="rect">
            <a:avLst/>
          </a:prstGeom>
          <a:noFill/>
        </p:spPr>
        <p:txBody>
          <a:bodyPr wrap="square" rtlCol="0">
            <a:spAutoFit/>
          </a:bodyPr>
          <a:lstStyle/>
          <a:p>
            <a:pPr>
              <a:lnSpc>
                <a:spcPct val="107000"/>
              </a:lnSpc>
              <a:spcAft>
                <a:spcPts val="800"/>
              </a:spcAft>
            </a:pPr>
            <a:r>
              <a:rPr lang="pt-BR" sz="2000" b="1" kern="100" dirty="0">
                <a:highlight>
                  <a:srgbClr val="FFFF00"/>
                </a:highlight>
                <a:latin typeface="Berlin Sans FB Demi" panose="020E0802020502020306" pitchFamily="34" charset="0"/>
                <a:ea typeface="Times New Roman" panose="02020603050405020304" pitchFamily="18" charset="0"/>
                <a:cs typeface="Arial" panose="020B0604020202020204" pitchFamily="34" charset="0"/>
              </a:rPr>
              <a:t>Da PRESTAÇÃO DE CONTAS</a:t>
            </a:r>
            <a:endParaRPr lang="pt-BR" sz="2800" b="1" dirty="0">
              <a:effectLst/>
              <a:highlight>
                <a:srgbClr val="FFFF00"/>
              </a:highlight>
              <a:latin typeface="Berlin Sans FB Demi" panose="020E0802020502020306" pitchFamily="34" charset="0"/>
              <a:ea typeface="Times New Roman" panose="02020603050405020304" pitchFamily="18" charset="0"/>
              <a:cs typeface="Arial" panose="020B0604020202020204" pitchFamily="34" charset="0"/>
            </a:endParaRPr>
          </a:p>
        </p:txBody>
      </p:sp>
      <p:sp>
        <p:nvSpPr>
          <p:cNvPr id="4" name="CaixaDeTexto 3">
            <a:extLst>
              <a:ext uri="{FF2B5EF4-FFF2-40B4-BE49-F238E27FC236}">
                <a16:creationId xmlns:a16="http://schemas.microsoft.com/office/drawing/2014/main" id="{DFB46063-42D8-926E-E903-F5B9E0A3ABC2}"/>
              </a:ext>
            </a:extLst>
          </p:cNvPr>
          <p:cNvSpPr txBox="1"/>
          <p:nvPr/>
        </p:nvSpPr>
        <p:spPr>
          <a:xfrm>
            <a:off x="360608" y="1376338"/>
            <a:ext cx="11475791" cy="1508105"/>
          </a:xfrm>
          <a:prstGeom prst="rect">
            <a:avLst/>
          </a:prstGeom>
          <a:noFill/>
        </p:spPr>
        <p:txBody>
          <a:bodyPr wrap="square" rtlCol="0">
            <a:spAutoFit/>
          </a:bodyPr>
          <a:lstStyle/>
          <a:p>
            <a:pPr algn="just"/>
            <a:r>
              <a:rPr lang="pt-BR" sz="2400" kern="100" dirty="0">
                <a:effectLst/>
                <a:latin typeface="Arial" panose="020B0604020202020204" pitchFamily="34" charset="0"/>
                <a:ea typeface="Calibri" panose="020F0502020204030204" pitchFamily="34" charset="0"/>
                <a:cs typeface="Arial" panose="020B0604020202020204" pitchFamily="34" charset="0"/>
              </a:rPr>
              <a:t>Fundamentação e motivações</a:t>
            </a:r>
          </a:p>
          <a:p>
            <a:pPr algn="just"/>
            <a:endParaRPr lang="pt-BR" sz="2400" kern="100" dirty="0">
              <a:effectLst/>
              <a:latin typeface="Arial" panose="020B0604020202020204" pitchFamily="34" charset="0"/>
              <a:ea typeface="Calibri" panose="020F0502020204030204" pitchFamily="34" charset="0"/>
              <a:cs typeface="Arial" panose="020B0604020202020204" pitchFamily="34" charset="0"/>
            </a:endParaRPr>
          </a:p>
          <a:p>
            <a:pPr algn="just"/>
            <a:r>
              <a:rPr lang="pt-BR" sz="2000" kern="100" dirty="0">
                <a:latin typeface="Arial" panose="020B0604020202020204" pitchFamily="34" charset="0"/>
                <a:ea typeface="Calibri" panose="020F0502020204030204" pitchFamily="34" charset="0"/>
                <a:cs typeface="Arial" panose="020B0604020202020204" pitchFamily="34" charset="0"/>
              </a:rPr>
              <a:t>Regimento Interno de Mauá da Serra</a:t>
            </a:r>
            <a:endParaRPr lang="pt-BR" sz="2000" kern="100" dirty="0">
              <a:effectLst/>
              <a:latin typeface="Arial" panose="020B0604020202020204" pitchFamily="34" charset="0"/>
              <a:ea typeface="Calibri" panose="020F0502020204030204" pitchFamily="34" charset="0"/>
              <a:cs typeface="Arial" panose="020B0604020202020204" pitchFamily="34" charset="0"/>
            </a:endParaRPr>
          </a:p>
          <a:p>
            <a:pPr algn="just"/>
            <a:endParaRPr lang="pt-BR" sz="2400" kern="100" dirty="0">
              <a:highlight>
                <a:srgbClr val="FFFF00"/>
              </a:highlight>
              <a:latin typeface="Arial" panose="020B0604020202020204" pitchFamily="34" charset="0"/>
              <a:ea typeface="Calibri" panose="020F0502020204030204" pitchFamily="34" charset="0"/>
              <a:cs typeface="Arial" panose="020B0604020202020204" pitchFamily="34" charset="0"/>
            </a:endParaRPr>
          </a:p>
        </p:txBody>
      </p:sp>
      <p:pic>
        <p:nvPicPr>
          <p:cNvPr id="2" name="Imagem 1"/>
          <p:cNvPicPr>
            <a:picLocks noChangeAspect="1"/>
          </p:cNvPicPr>
          <p:nvPr/>
        </p:nvPicPr>
        <p:blipFill>
          <a:blip r:embed="rId4"/>
          <a:stretch>
            <a:fillRect/>
          </a:stretch>
        </p:blipFill>
        <p:spPr>
          <a:xfrm>
            <a:off x="1639301" y="2837713"/>
            <a:ext cx="8383003" cy="3150387"/>
          </a:xfrm>
          <a:prstGeom prst="rect">
            <a:avLst/>
          </a:prstGeom>
        </p:spPr>
      </p:pic>
    </p:spTree>
    <p:extLst>
      <p:ext uri="{BB962C8B-B14F-4D97-AF65-F5344CB8AC3E}">
        <p14:creationId xmlns:p14="http://schemas.microsoft.com/office/powerpoint/2010/main" val="19850321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A50388E7-43E9-CE54-2C89-BC2BA32F0731}"/>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3E4A157E-1060-1F21-6BEC-865ADE44965D}"/>
              </a:ext>
            </a:extLst>
          </p:cNvPr>
          <p:cNvSpPr txBox="1"/>
          <p:nvPr/>
        </p:nvSpPr>
        <p:spPr>
          <a:xfrm>
            <a:off x="256823" y="823400"/>
            <a:ext cx="11475790" cy="397738"/>
          </a:xfrm>
          <a:prstGeom prst="rect">
            <a:avLst/>
          </a:prstGeom>
          <a:noFill/>
        </p:spPr>
        <p:txBody>
          <a:bodyPr wrap="square" rtlCol="0">
            <a:spAutoFit/>
          </a:bodyPr>
          <a:lstStyle/>
          <a:p>
            <a:pPr>
              <a:lnSpc>
                <a:spcPct val="107000"/>
              </a:lnSpc>
              <a:spcAft>
                <a:spcPts val="800"/>
              </a:spcAft>
            </a:pPr>
            <a:r>
              <a:rPr lang="pt-BR" sz="2000" b="1" kern="100" dirty="0">
                <a:effectLst/>
                <a:highlight>
                  <a:srgbClr val="FFFF00"/>
                </a:highlight>
                <a:latin typeface="Berlin Sans FB Demi" panose="020E0802020502020306" pitchFamily="34" charset="0"/>
                <a:ea typeface="Calibri" panose="020F0502020204030204" pitchFamily="34" charset="0"/>
                <a:cs typeface="Arial" panose="020B0604020202020204" pitchFamily="34" charset="0"/>
              </a:rPr>
              <a:t>DA PRESTAÇÃO DE CONTAS</a:t>
            </a:r>
            <a:endParaRPr lang="pt-BR" sz="2800" b="1" dirty="0">
              <a:effectLst/>
              <a:highlight>
                <a:srgbClr val="FFFF00"/>
              </a:highlight>
              <a:latin typeface="Berlin Sans FB Demi" panose="020E0802020502020306" pitchFamily="34" charset="0"/>
              <a:ea typeface="Times New Roman" panose="02020603050405020304" pitchFamily="18" charset="0"/>
              <a:cs typeface="Arial" panose="020B0604020202020204" pitchFamily="34" charset="0"/>
            </a:endParaRPr>
          </a:p>
        </p:txBody>
      </p:sp>
      <p:sp>
        <p:nvSpPr>
          <p:cNvPr id="4" name="CaixaDeTexto 3">
            <a:extLst>
              <a:ext uri="{FF2B5EF4-FFF2-40B4-BE49-F238E27FC236}">
                <a16:creationId xmlns:a16="http://schemas.microsoft.com/office/drawing/2014/main" id="{6A4B9B23-C989-DD96-DEDE-867CB7C5B39E}"/>
              </a:ext>
            </a:extLst>
          </p:cNvPr>
          <p:cNvSpPr txBox="1"/>
          <p:nvPr/>
        </p:nvSpPr>
        <p:spPr>
          <a:xfrm>
            <a:off x="360608" y="1376338"/>
            <a:ext cx="11475791" cy="5447645"/>
          </a:xfrm>
          <a:prstGeom prst="rect">
            <a:avLst/>
          </a:prstGeom>
          <a:noFill/>
        </p:spPr>
        <p:txBody>
          <a:bodyPr wrap="square" rtlCol="0">
            <a:spAutoFit/>
          </a:bodyPr>
          <a:lstStyle/>
          <a:p>
            <a:pPr algn="just"/>
            <a:r>
              <a:rPr lang="pt-BR" sz="2400" kern="100" dirty="0">
                <a:effectLst/>
                <a:latin typeface="Arial" panose="020B0604020202020204" pitchFamily="34" charset="0"/>
                <a:ea typeface="Calibri" panose="020F0502020204030204" pitchFamily="34" charset="0"/>
                <a:cs typeface="Arial" panose="020B0604020202020204" pitchFamily="34" charset="0"/>
              </a:rPr>
              <a:t>Fundamentação e motivações</a:t>
            </a:r>
          </a:p>
          <a:p>
            <a:pPr algn="just"/>
            <a:r>
              <a:rPr lang="pt-BR" sz="2400" kern="100" dirty="0">
                <a:latin typeface="Arial" panose="020B0604020202020204" pitchFamily="34" charset="0"/>
                <a:ea typeface="Calibri" panose="020F0502020204030204" pitchFamily="34" charset="0"/>
                <a:cs typeface="Arial" panose="020B0604020202020204" pitchFamily="34" charset="0"/>
              </a:rPr>
              <a:t>LO/TCE-PR</a:t>
            </a:r>
          </a:p>
          <a:p>
            <a:pPr algn="just"/>
            <a:endParaRPr lang="pt-BR" sz="2400" kern="1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50000"/>
              </a:lnSpc>
            </a:pPr>
            <a:r>
              <a:rPr lang="pt-BR" sz="2400" dirty="0">
                <a:latin typeface="Arial" panose="020B0604020202020204" pitchFamily="34" charset="0"/>
                <a:cs typeface="Arial" panose="020B0604020202020204" pitchFamily="34" charset="0"/>
              </a:rPr>
              <a:t>Art. 1º </a:t>
            </a:r>
            <a:r>
              <a:rPr lang="pt-BR" sz="2400" dirty="0">
                <a:solidFill>
                  <a:schemeClr val="accent1">
                    <a:lumMod val="75000"/>
                  </a:schemeClr>
                </a:solidFill>
                <a:latin typeface="Arial" panose="020B0604020202020204" pitchFamily="34" charset="0"/>
                <a:cs typeface="Arial" panose="020B0604020202020204" pitchFamily="34" charset="0"/>
              </a:rPr>
              <a:t>Ao Tribunal de Contas do Estado, </a:t>
            </a:r>
            <a:r>
              <a:rPr lang="pt-BR" sz="2400" b="1" u="sng" dirty="0">
                <a:solidFill>
                  <a:schemeClr val="accent1">
                    <a:lumMod val="75000"/>
                  </a:schemeClr>
                </a:solidFill>
                <a:latin typeface="Arial" panose="020B0604020202020204" pitchFamily="34" charset="0"/>
                <a:cs typeface="Arial" panose="020B0604020202020204" pitchFamily="34" charset="0"/>
              </a:rPr>
              <a:t>órgão constitucional de controle externo</a:t>
            </a:r>
            <a:r>
              <a:rPr lang="pt-BR" sz="2400" dirty="0">
                <a:solidFill>
                  <a:schemeClr val="accent1">
                    <a:lumMod val="75000"/>
                  </a:schemeClr>
                </a:solidFill>
                <a:latin typeface="Arial" panose="020B0604020202020204" pitchFamily="34" charset="0"/>
                <a:cs typeface="Arial" panose="020B0604020202020204" pitchFamily="34" charset="0"/>
              </a:rPr>
              <a:t>,</a:t>
            </a:r>
            <a:r>
              <a:rPr lang="pt-BR" sz="2400" dirty="0">
                <a:latin typeface="Arial" panose="020B0604020202020204" pitchFamily="34" charset="0"/>
                <a:cs typeface="Arial" panose="020B0604020202020204" pitchFamily="34" charset="0"/>
              </a:rPr>
              <a:t> com sede na Capital do Estado, </a:t>
            </a:r>
            <a:r>
              <a:rPr lang="pt-BR" sz="2400" dirty="0">
                <a:solidFill>
                  <a:schemeClr val="accent1">
                    <a:lumMod val="75000"/>
                  </a:schemeClr>
                </a:solidFill>
                <a:latin typeface="Arial" panose="020B0604020202020204" pitchFamily="34" charset="0"/>
                <a:cs typeface="Arial" panose="020B0604020202020204" pitchFamily="34" charset="0"/>
              </a:rPr>
              <a:t>compete</a:t>
            </a:r>
            <a:r>
              <a:rPr lang="pt-BR" sz="2400" dirty="0">
                <a:latin typeface="Arial" panose="020B0604020202020204" pitchFamily="34" charset="0"/>
                <a:cs typeface="Arial" panose="020B0604020202020204" pitchFamily="34" charset="0"/>
              </a:rPr>
              <a:t>, nos termos da Constituição Estadual e na forma estabelecida nesta lei:</a:t>
            </a:r>
          </a:p>
          <a:p>
            <a:pPr algn="just">
              <a:lnSpc>
                <a:spcPct val="150000"/>
              </a:lnSpc>
            </a:pPr>
            <a:r>
              <a:rPr lang="pt-BR" sz="2400" dirty="0">
                <a:latin typeface="Arial" panose="020B0604020202020204" pitchFamily="34" charset="0"/>
                <a:cs typeface="Arial" panose="020B0604020202020204" pitchFamily="34" charset="0"/>
              </a:rPr>
              <a:t> I - </a:t>
            </a:r>
            <a:r>
              <a:rPr lang="pt-BR" sz="2400" dirty="0">
                <a:solidFill>
                  <a:schemeClr val="accent1">
                    <a:lumMod val="75000"/>
                  </a:schemeClr>
                </a:solidFill>
                <a:latin typeface="Arial" panose="020B0604020202020204" pitchFamily="34" charset="0"/>
                <a:cs typeface="Arial" panose="020B0604020202020204" pitchFamily="34" charset="0"/>
              </a:rPr>
              <a:t>apreciar as contas prestadas anualmente pelo Governador do Estado e pelos Prefeitos Municipais</a:t>
            </a:r>
            <a:r>
              <a:rPr lang="pt-BR" sz="2400" dirty="0">
                <a:latin typeface="Arial" panose="020B0604020202020204" pitchFamily="34" charset="0"/>
                <a:cs typeface="Arial" panose="020B0604020202020204" pitchFamily="34" charset="0"/>
              </a:rPr>
              <a:t>, mediante parecer prévio, que deverá ser elaborado nos prazos gerais previstos na Constituição Estadual, na Lei de Responsabilidade Fiscal, e nos prazos específicos previstos nesta lei; </a:t>
            </a:r>
            <a:endParaRPr lang="pt-BR" sz="2400" kern="100" dirty="0">
              <a:latin typeface="Arial" panose="020B0604020202020204" pitchFamily="34" charset="0"/>
              <a:ea typeface="Calibri" panose="020F0502020204030204" pitchFamily="34" charset="0"/>
              <a:cs typeface="Arial" panose="020B0604020202020204" pitchFamily="34" charset="0"/>
            </a:endParaRPr>
          </a:p>
          <a:p>
            <a:pPr algn="just"/>
            <a:endParaRPr lang="pt-BR" sz="2400" kern="1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152429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CCE36C56-DE48-4AF2-B4B1-E50AF5F34A9B}"/>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58FC6B9C-D039-D38F-1DAB-938FBE700ED4}"/>
              </a:ext>
            </a:extLst>
          </p:cNvPr>
          <p:cNvSpPr txBox="1"/>
          <p:nvPr/>
        </p:nvSpPr>
        <p:spPr>
          <a:xfrm>
            <a:off x="256823" y="811369"/>
            <a:ext cx="11475790" cy="397738"/>
          </a:xfrm>
          <a:prstGeom prst="rect">
            <a:avLst/>
          </a:prstGeom>
          <a:noFill/>
        </p:spPr>
        <p:txBody>
          <a:bodyPr wrap="square" rtlCol="0">
            <a:spAutoFit/>
          </a:bodyPr>
          <a:lstStyle/>
          <a:p>
            <a:pPr>
              <a:lnSpc>
                <a:spcPct val="107000"/>
              </a:lnSpc>
              <a:spcAft>
                <a:spcPts val="800"/>
              </a:spcAft>
            </a:pPr>
            <a:r>
              <a:rPr lang="pt-BR" sz="2000" b="1" kern="100" dirty="0">
                <a:effectLst/>
                <a:highlight>
                  <a:srgbClr val="FFFF00"/>
                </a:highlight>
                <a:latin typeface="Berlin Sans FB Demi" panose="020E0802020502020306" pitchFamily="34" charset="0"/>
                <a:ea typeface="Calibri" panose="020F0502020204030204" pitchFamily="34" charset="0"/>
                <a:cs typeface="Arial" panose="020B0604020202020204" pitchFamily="34" charset="0"/>
              </a:rPr>
              <a:t>DA PRESTAÇÃO DE CONTAS</a:t>
            </a:r>
            <a:endParaRPr lang="pt-BR" sz="2800" b="1" dirty="0">
              <a:effectLst/>
              <a:highlight>
                <a:srgbClr val="FFFF00"/>
              </a:highlight>
              <a:latin typeface="Berlin Sans FB Demi" panose="020E0802020502020306" pitchFamily="34" charset="0"/>
              <a:ea typeface="Times New Roman" panose="02020603050405020304" pitchFamily="18" charset="0"/>
              <a:cs typeface="Arial" panose="020B0604020202020204" pitchFamily="34" charset="0"/>
            </a:endParaRPr>
          </a:p>
        </p:txBody>
      </p:sp>
      <p:sp>
        <p:nvSpPr>
          <p:cNvPr id="4" name="CaixaDeTexto 3">
            <a:extLst>
              <a:ext uri="{FF2B5EF4-FFF2-40B4-BE49-F238E27FC236}">
                <a16:creationId xmlns:a16="http://schemas.microsoft.com/office/drawing/2014/main" id="{0AD3AF33-0312-D7B0-E165-18F58226761A}"/>
              </a:ext>
            </a:extLst>
          </p:cNvPr>
          <p:cNvSpPr txBox="1"/>
          <p:nvPr/>
        </p:nvSpPr>
        <p:spPr>
          <a:xfrm>
            <a:off x="358104" y="1905506"/>
            <a:ext cx="11475791" cy="3046988"/>
          </a:xfrm>
          <a:prstGeom prst="rect">
            <a:avLst/>
          </a:prstGeom>
          <a:noFill/>
        </p:spPr>
        <p:txBody>
          <a:bodyPr wrap="square" rtlCol="0">
            <a:spAutoFit/>
          </a:bodyPr>
          <a:lstStyle/>
          <a:p>
            <a:pPr algn="just"/>
            <a:r>
              <a:rPr lang="pt-BR" sz="2400" kern="100" dirty="0">
                <a:effectLst/>
                <a:latin typeface="Arial" panose="020B0604020202020204" pitchFamily="34" charset="0"/>
                <a:ea typeface="Calibri" panose="020F0502020204030204" pitchFamily="34" charset="0"/>
                <a:cs typeface="Arial" panose="020B0604020202020204" pitchFamily="34" charset="0"/>
              </a:rPr>
              <a:t>Fundamentação e motivações</a:t>
            </a:r>
          </a:p>
          <a:p>
            <a:pPr algn="just"/>
            <a:endParaRPr lang="pt-BR" sz="2400" kern="100" dirty="0">
              <a:effectLst/>
              <a:latin typeface="Arial" panose="020B0604020202020204" pitchFamily="34" charset="0"/>
              <a:ea typeface="Calibri" panose="020F0502020204030204" pitchFamily="34" charset="0"/>
              <a:cs typeface="Arial" panose="020B0604020202020204" pitchFamily="34" charset="0"/>
            </a:endParaRPr>
          </a:p>
          <a:p>
            <a:pPr algn="just"/>
            <a:endParaRPr lang="pt-BR" sz="2400" kern="100" dirty="0">
              <a:highlight>
                <a:srgbClr val="FFFF00"/>
              </a:highlight>
              <a:latin typeface="Arial" panose="020B0604020202020204" pitchFamily="34" charset="0"/>
              <a:ea typeface="Calibri" panose="020F0502020204030204" pitchFamily="34" charset="0"/>
              <a:cs typeface="Arial" panose="020B0604020202020204" pitchFamily="34" charset="0"/>
            </a:endParaRPr>
          </a:p>
          <a:p>
            <a:pPr algn="just">
              <a:lnSpc>
                <a:spcPct val="150000"/>
              </a:lnSpc>
            </a:pPr>
            <a:r>
              <a:rPr lang="pt-BR" sz="2400" dirty="0">
                <a:latin typeface="Arial" panose="020B0604020202020204" pitchFamily="34" charset="0"/>
                <a:cs typeface="Arial" panose="020B0604020202020204" pitchFamily="34" charset="0"/>
              </a:rPr>
              <a:t>II– </a:t>
            </a:r>
            <a:r>
              <a:rPr lang="pt-BR" sz="2400" dirty="0">
                <a:solidFill>
                  <a:schemeClr val="accent1">
                    <a:lumMod val="75000"/>
                  </a:schemeClr>
                </a:solidFill>
                <a:latin typeface="Arial" panose="020B0604020202020204" pitchFamily="34" charset="0"/>
                <a:cs typeface="Arial" panose="020B0604020202020204" pitchFamily="34" charset="0"/>
              </a:rPr>
              <a:t>julgar as contas dos chefes dos órgãos do Poder Legislativo estadual e municipal</a:t>
            </a:r>
            <a:r>
              <a:rPr lang="pt-BR" sz="2400" dirty="0">
                <a:latin typeface="Arial" panose="020B0604020202020204" pitchFamily="34" charset="0"/>
                <a:cs typeface="Arial" panose="020B0604020202020204" pitchFamily="34" charset="0"/>
              </a:rPr>
              <a:t>, do Poder Judiciário, do Ministério Público e deste Tribunal;</a:t>
            </a:r>
          </a:p>
          <a:p>
            <a:pPr algn="just"/>
            <a:endParaRPr lang="pt-BR" sz="2400" kern="100" dirty="0">
              <a:latin typeface="Arial" panose="020B0604020202020204" pitchFamily="34" charset="0"/>
              <a:ea typeface="Calibri" panose="020F0502020204030204" pitchFamily="34" charset="0"/>
              <a:cs typeface="Arial" panose="020B0604020202020204" pitchFamily="34" charset="0"/>
            </a:endParaRPr>
          </a:p>
          <a:p>
            <a:pPr algn="just"/>
            <a:endParaRPr lang="pt-BR" sz="2400" kern="1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8194088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6E079D44-BF92-BDE8-546A-3698F5FF103F}"/>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28180A0C-9C17-C935-87D3-86A831197FC8}"/>
              </a:ext>
            </a:extLst>
          </p:cNvPr>
          <p:cNvSpPr txBox="1"/>
          <p:nvPr/>
        </p:nvSpPr>
        <p:spPr>
          <a:xfrm>
            <a:off x="256823" y="811369"/>
            <a:ext cx="11475790" cy="397738"/>
          </a:xfrm>
          <a:prstGeom prst="rect">
            <a:avLst/>
          </a:prstGeom>
          <a:noFill/>
        </p:spPr>
        <p:txBody>
          <a:bodyPr wrap="square" rtlCol="0">
            <a:spAutoFit/>
          </a:bodyPr>
          <a:lstStyle/>
          <a:p>
            <a:pPr>
              <a:lnSpc>
                <a:spcPct val="107000"/>
              </a:lnSpc>
              <a:spcAft>
                <a:spcPts val="800"/>
              </a:spcAft>
            </a:pPr>
            <a:r>
              <a:rPr lang="pt-BR" sz="2000" b="1" kern="100" dirty="0">
                <a:effectLst/>
                <a:highlight>
                  <a:srgbClr val="FFFF00"/>
                </a:highlight>
                <a:latin typeface="Arial" panose="020B0604020202020204" pitchFamily="34" charset="0"/>
                <a:ea typeface="Calibri" panose="020F0502020204030204" pitchFamily="34" charset="0"/>
                <a:cs typeface="Arial" panose="020B0604020202020204" pitchFamily="34" charset="0"/>
              </a:rPr>
              <a:t>DA PRESTAÇÃO DE CONTAS</a:t>
            </a:r>
            <a:endParaRPr lang="pt-BR" sz="2800" b="1" dirty="0">
              <a:effectLst/>
              <a:highlight>
                <a:srgbClr val="FFFF00"/>
              </a:highlight>
              <a:latin typeface="Arial" panose="020B0604020202020204" pitchFamily="34" charset="0"/>
              <a:ea typeface="Times New Roman" panose="02020603050405020304" pitchFamily="18" charset="0"/>
              <a:cs typeface="Arial" panose="020B0604020202020204" pitchFamily="34" charset="0"/>
            </a:endParaRPr>
          </a:p>
        </p:txBody>
      </p:sp>
      <p:sp>
        <p:nvSpPr>
          <p:cNvPr id="4" name="CaixaDeTexto 3">
            <a:extLst>
              <a:ext uri="{FF2B5EF4-FFF2-40B4-BE49-F238E27FC236}">
                <a16:creationId xmlns:a16="http://schemas.microsoft.com/office/drawing/2014/main" id="{579C2E9F-FAB1-431E-10D3-C805370EE39A}"/>
              </a:ext>
            </a:extLst>
          </p:cNvPr>
          <p:cNvSpPr txBox="1"/>
          <p:nvPr/>
        </p:nvSpPr>
        <p:spPr>
          <a:xfrm>
            <a:off x="360608" y="1376338"/>
            <a:ext cx="11475791" cy="5254644"/>
          </a:xfrm>
          <a:prstGeom prst="rect">
            <a:avLst/>
          </a:prstGeom>
          <a:noFill/>
        </p:spPr>
        <p:txBody>
          <a:bodyPr wrap="square" rtlCol="0">
            <a:spAutoFit/>
          </a:bodyPr>
          <a:lstStyle/>
          <a:p>
            <a:pPr algn="just"/>
            <a:r>
              <a:rPr lang="pt-BR" sz="2400" kern="100" dirty="0">
                <a:effectLst/>
                <a:latin typeface="Arial" panose="020B0604020202020204" pitchFamily="34" charset="0"/>
                <a:ea typeface="Calibri" panose="020F0502020204030204" pitchFamily="34" charset="0"/>
                <a:cs typeface="Arial" panose="020B0604020202020204" pitchFamily="34" charset="0"/>
              </a:rPr>
              <a:t>Fundamentação e motivações</a:t>
            </a:r>
          </a:p>
          <a:p>
            <a:pPr algn="just"/>
            <a:endParaRPr lang="pt-BR" sz="2400" kern="100" dirty="0">
              <a:effectLst/>
              <a:latin typeface="Arial" panose="020B0604020202020204" pitchFamily="34" charset="0"/>
              <a:ea typeface="Calibri" panose="020F0502020204030204" pitchFamily="34" charset="0"/>
              <a:cs typeface="Arial" panose="020B0604020202020204" pitchFamily="34" charset="0"/>
            </a:endParaRPr>
          </a:p>
          <a:p>
            <a:pPr algn="just"/>
            <a:r>
              <a:rPr lang="pt-BR" sz="2400" kern="100" dirty="0">
                <a:latin typeface="Arial" panose="020B0604020202020204" pitchFamily="34" charset="0"/>
                <a:ea typeface="Calibri" panose="020F0502020204030204" pitchFamily="34" charset="0"/>
                <a:cs typeface="Arial" panose="020B0604020202020204" pitchFamily="34" charset="0"/>
              </a:rPr>
              <a:t>LRF(Lei Complementar nº101/2000)</a:t>
            </a:r>
          </a:p>
          <a:p>
            <a:pPr algn="just">
              <a:lnSpc>
                <a:spcPct val="107000"/>
              </a:lnSpc>
              <a:spcAft>
                <a:spcPts val="800"/>
              </a:spcAft>
            </a:pPr>
            <a:r>
              <a:rPr lang="pt-BR" sz="2400" kern="100" dirty="0">
                <a:effectLst/>
                <a:latin typeface="Arial" panose="020B0604020202020204" pitchFamily="34" charset="0"/>
                <a:ea typeface="Calibri" panose="020F0502020204030204" pitchFamily="34" charset="0"/>
                <a:cs typeface="Arial" panose="020B0604020202020204" pitchFamily="34" charset="0"/>
              </a:rPr>
              <a:t>Art. 49.</a:t>
            </a:r>
            <a:r>
              <a:rPr lang="pt-BR" sz="2400" b="1" kern="100" dirty="0">
                <a:effectLst/>
                <a:latin typeface="Arial" panose="020B0604020202020204" pitchFamily="34" charset="0"/>
                <a:ea typeface="Calibri" panose="020F0502020204030204" pitchFamily="34" charset="0"/>
                <a:cs typeface="Arial" panose="020B0604020202020204" pitchFamily="34" charset="0"/>
              </a:rPr>
              <a:t> </a:t>
            </a:r>
            <a:r>
              <a:rPr lang="pt-BR" sz="2400" kern="100" dirty="0">
                <a:effectLst/>
                <a:latin typeface="Arial" panose="020B0604020202020204" pitchFamily="34" charset="0"/>
                <a:ea typeface="Calibri" panose="020F0502020204030204" pitchFamily="34" charset="0"/>
                <a:cs typeface="Arial" panose="020B0604020202020204" pitchFamily="34" charset="0"/>
              </a:rPr>
              <a:t>As contas </a:t>
            </a:r>
            <a:r>
              <a:rPr lang="pt-BR" sz="2400" kern="100" dirty="0">
                <a:solidFill>
                  <a:srgbClr val="FF0000"/>
                </a:solidFill>
                <a:effectLst/>
                <a:latin typeface="Arial" panose="020B0604020202020204" pitchFamily="34" charset="0"/>
                <a:ea typeface="Calibri" panose="020F0502020204030204" pitchFamily="34" charset="0"/>
                <a:cs typeface="Arial" panose="020B0604020202020204" pitchFamily="34" charset="0"/>
              </a:rPr>
              <a:t>apresentadas pelo Chefe do Poder Executivo</a:t>
            </a:r>
            <a:r>
              <a:rPr lang="pt-BR" sz="2400" kern="100" dirty="0">
                <a:effectLst/>
                <a:latin typeface="Arial" panose="020B0604020202020204" pitchFamily="34" charset="0"/>
                <a:ea typeface="Calibri" panose="020F0502020204030204" pitchFamily="34" charset="0"/>
                <a:cs typeface="Arial" panose="020B0604020202020204" pitchFamily="34" charset="0"/>
              </a:rPr>
              <a:t> ficarão disponíveis, </a:t>
            </a:r>
            <a:r>
              <a:rPr lang="pt-BR" sz="2400" kern="100" dirty="0">
                <a:solidFill>
                  <a:srgbClr val="FF0000"/>
                </a:solidFill>
                <a:effectLst/>
                <a:latin typeface="Arial" panose="020B0604020202020204" pitchFamily="34" charset="0"/>
                <a:ea typeface="Calibri" panose="020F0502020204030204" pitchFamily="34" charset="0"/>
                <a:cs typeface="Arial" panose="020B0604020202020204" pitchFamily="34" charset="0"/>
              </a:rPr>
              <a:t>durante todo o exercício</a:t>
            </a:r>
            <a:r>
              <a:rPr lang="pt-BR" sz="2400" kern="100" dirty="0">
                <a:effectLst/>
                <a:latin typeface="Arial" panose="020B0604020202020204" pitchFamily="34" charset="0"/>
                <a:ea typeface="Calibri" panose="020F0502020204030204" pitchFamily="34" charset="0"/>
                <a:cs typeface="Arial" panose="020B0604020202020204" pitchFamily="34" charset="0"/>
              </a:rPr>
              <a:t>, </a:t>
            </a:r>
            <a:r>
              <a:rPr lang="pt-BR" sz="2400" b="1" u="sng" kern="100" dirty="0">
                <a:effectLst/>
                <a:latin typeface="Arial" panose="020B0604020202020204" pitchFamily="34" charset="0"/>
                <a:ea typeface="Calibri" panose="020F0502020204030204" pitchFamily="34" charset="0"/>
                <a:cs typeface="Arial" panose="020B0604020202020204" pitchFamily="34" charset="0"/>
              </a:rPr>
              <a:t>no respectivo Poder Legislativo e no órgão técnico responsável pela sua elaboração</a:t>
            </a:r>
            <a:r>
              <a:rPr lang="pt-BR" sz="2400" kern="100" dirty="0">
                <a:effectLst/>
                <a:latin typeface="Arial" panose="020B0604020202020204" pitchFamily="34" charset="0"/>
                <a:ea typeface="Calibri" panose="020F0502020204030204" pitchFamily="34" charset="0"/>
                <a:cs typeface="Arial" panose="020B0604020202020204" pitchFamily="34" charset="0"/>
              </a:rPr>
              <a:t>, para consulta e apreciação pelos cidadãos e instituições da sociedade.</a:t>
            </a:r>
          </a:p>
          <a:p>
            <a:pPr algn="just">
              <a:lnSpc>
                <a:spcPct val="107000"/>
              </a:lnSpc>
              <a:spcAft>
                <a:spcPts val="800"/>
              </a:spcAft>
            </a:pPr>
            <a:r>
              <a:rPr lang="pt-BR" sz="2400" kern="100" dirty="0">
                <a:effectLst/>
                <a:latin typeface="Arial" panose="020B0604020202020204" pitchFamily="34" charset="0"/>
                <a:ea typeface="Calibri" panose="020F0502020204030204" pitchFamily="34" charset="0"/>
                <a:cs typeface="Arial" panose="020B0604020202020204" pitchFamily="34" charset="0"/>
              </a:rPr>
              <a:t>Parágrafo único. A prestação de contas da União </a:t>
            </a:r>
            <a:r>
              <a:rPr lang="pt-BR" sz="2400" kern="100" dirty="0">
                <a:solidFill>
                  <a:srgbClr val="FF0000"/>
                </a:solidFill>
                <a:effectLst/>
                <a:latin typeface="Arial" panose="020B0604020202020204" pitchFamily="34" charset="0"/>
                <a:ea typeface="Calibri" panose="020F0502020204030204" pitchFamily="34" charset="0"/>
                <a:cs typeface="Arial" panose="020B0604020202020204" pitchFamily="34" charset="0"/>
              </a:rPr>
              <a:t>conterá demonstrativos do Tesouro Nacional</a:t>
            </a:r>
            <a:r>
              <a:rPr lang="pt-BR" sz="2400" kern="100" dirty="0">
                <a:effectLst/>
                <a:latin typeface="Arial" panose="020B0604020202020204" pitchFamily="34" charset="0"/>
                <a:ea typeface="Calibri" panose="020F0502020204030204" pitchFamily="34" charset="0"/>
                <a:cs typeface="Arial" panose="020B0604020202020204" pitchFamily="34" charset="0"/>
              </a:rPr>
              <a:t> e das agências financeiras oficiais de fomento, incluído o Banco Nacional de Desenvolvimento Econômico e Social, especificando os empréstimos e financiamentos concedidos com recursos oriundos dos orçamentos fiscal e da seguridade social e, no caso das agências financeiras, avaliação circunstanciada do impacto fiscal de suas atividades no exercício.</a:t>
            </a:r>
          </a:p>
        </p:txBody>
      </p:sp>
    </p:spTree>
    <p:extLst>
      <p:ext uri="{BB962C8B-B14F-4D97-AF65-F5344CB8AC3E}">
        <p14:creationId xmlns:p14="http://schemas.microsoft.com/office/powerpoint/2010/main" val="16694124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A9837C8C-FCA8-F495-48D1-660F987FBD64}"/>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83C94C01-1DE7-0982-0DEE-5C24B3089872}"/>
              </a:ext>
            </a:extLst>
          </p:cNvPr>
          <p:cNvSpPr txBox="1"/>
          <p:nvPr/>
        </p:nvSpPr>
        <p:spPr>
          <a:xfrm>
            <a:off x="256823" y="811369"/>
            <a:ext cx="11475790" cy="397738"/>
          </a:xfrm>
          <a:prstGeom prst="rect">
            <a:avLst/>
          </a:prstGeom>
          <a:noFill/>
        </p:spPr>
        <p:txBody>
          <a:bodyPr wrap="square" rtlCol="0">
            <a:spAutoFit/>
          </a:bodyPr>
          <a:lstStyle/>
          <a:p>
            <a:pPr>
              <a:lnSpc>
                <a:spcPct val="107000"/>
              </a:lnSpc>
              <a:spcAft>
                <a:spcPts val="800"/>
              </a:spcAft>
            </a:pPr>
            <a:r>
              <a:rPr lang="pt-BR" sz="2000" b="1" kern="100" dirty="0">
                <a:highlight>
                  <a:srgbClr val="FFFF00"/>
                </a:highlight>
                <a:latin typeface="Arial" panose="020B0604020202020204" pitchFamily="34" charset="0"/>
                <a:ea typeface="Times New Roman" panose="02020603050405020304" pitchFamily="18" charset="0"/>
                <a:cs typeface="Arial" panose="020B0604020202020204" pitchFamily="34" charset="0"/>
              </a:rPr>
              <a:t>DA PRESTAÇÃO DE CONTAS</a:t>
            </a:r>
            <a:endParaRPr lang="pt-BR" sz="2800" b="1" dirty="0">
              <a:effectLst/>
              <a:highlight>
                <a:srgbClr val="FFFF00"/>
              </a:highlight>
              <a:latin typeface="Arial" panose="020B0604020202020204" pitchFamily="34" charset="0"/>
              <a:ea typeface="Times New Roman" panose="02020603050405020304" pitchFamily="18" charset="0"/>
              <a:cs typeface="Arial" panose="020B0604020202020204" pitchFamily="34" charset="0"/>
            </a:endParaRPr>
          </a:p>
        </p:txBody>
      </p:sp>
      <p:sp>
        <p:nvSpPr>
          <p:cNvPr id="4" name="CaixaDeTexto 3">
            <a:extLst>
              <a:ext uri="{FF2B5EF4-FFF2-40B4-BE49-F238E27FC236}">
                <a16:creationId xmlns:a16="http://schemas.microsoft.com/office/drawing/2014/main" id="{EACB81B1-6858-4378-F880-FBBD3DE4835F}"/>
              </a:ext>
            </a:extLst>
          </p:cNvPr>
          <p:cNvSpPr txBox="1"/>
          <p:nvPr/>
        </p:nvSpPr>
        <p:spPr>
          <a:xfrm>
            <a:off x="360608" y="1376338"/>
            <a:ext cx="11475791" cy="4216539"/>
          </a:xfrm>
          <a:prstGeom prst="rect">
            <a:avLst/>
          </a:prstGeom>
          <a:noFill/>
        </p:spPr>
        <p:txBody>
          <a:bodyPr wrap="square" rtlCol="0">
            <a:spAutoFit/>
          </a:bodyPr>
          <a:lstStyle/>
          <a:p>
            <a:pPr algn="just"/>
            <a:r>
              <a:rPr lang="pt-BR" sz="2400" kern="100" dirty="0">
                <a:effectLst/>
                <a:latin typeface="Arial" panose="020B0604020202020204" pitchFamily="34" charset="0"/>
                <a:ea typeface="Calibri" panose="020F0502020204030204" pitchFamily="34" charset="0"/>
                <a:cs typeface="Arial" panose="020B0604020202020204" pitchFamily="34" charset="0"/>
              </a:rPr>
              <a:t>Fundamentação e motivações</a:t>
            </a:r>
          </a:p>
          <a:p>
            <a:pPr algn="just"/>
            <a:r>
              <a:rPr lang="pt-BR" sz="2400" kern="100" dirty="0">
                <a:latin typeface="Arial" panose="020B0604020202020204" pitchFamily="34" charset="0"/>
                <a:ea typeface="Calibri" panose="020F0502020204030204" pitchFamily="34" charset="0"/>
                <a:cs typeface="Arial" panose="020B0604020202020204" pitchFamily="34" charset="0"/>
              </a:rPr>
              <a:t>Normas aplicáveis</a:t>
            </a:r>
          </a:p>
          <a:p>
            <a:pPr algn="just"/>
            <a:endParaRPr lang="pt-BR" sz="2400" kern="100" dirty="0">
              <a:effectLst/>
              <a:latin typeface="Arial" panose="020B0604020202020204" pitchFamily="34" charset="0"/>
              <a:ea typeface="Calibri" panose="020F0502020204030204" pitchFamily="34" charset="0"/>
              <a:cs typeface="Arial" panose="020B0604020202020204" pitchFamily="34" charset="0"/>
            </a:endParaRPr>
          </a:p>
          <a:p>
            <a:pPr algn="just"/>
            <a:r>
              <a:rPr lang="pt-BR" sz="2000" kern="100" dirty="0">
                <a:latin typeface="Arial" panose="020B0604020202020204" pitchFamily="34" charset="0"/>
                <a:ea typeface="Calibri" panose="020F0502020204030204" pitchFamily="34" charset="0"/>
                <a:cs typeface="Arial" panose="020B0604020202020204" pitchFamily="34" charset="0"/>
                <a:hlinkClick r:id="rId4"/>
              </a:rPr>
              <a:t>https://www1.tce.pr.gov.br/conteudo/contas-municipais-de-governo/346524/area/251</a:t>
            </a:r>
            <a:endParaRPr lang="pt-BR" sz="2000" kern="100" dirty="0">
              <a:latin typeface="Arial" panose="020B0604020202020204" pitchFamily="34" charset="0"/>
              <a:ea typeface="Calibri" panose="020F0502020204030204" pitchFamily="34" charset="0"/>
              <a:cs typeface="Arial" panose="020B0604020202020204" pitchFamily="34" charset="0"/>
            </a:endParaRPr>
          </a:p>
          <a:p>
            <a:pPr algn="just"/>
            <a:endParaRPr lang="pt-BR" sz="2000" kern="100" dirty="0">
              <a:latin typeface="Arial" panose="020B0604020202020204" pitchFamily="34" charset="0"/>
              <a:ea typeface="Calibri" panose="020F0502020204030204" pitchFamily="34" charset="0"/>
              <a:cs typeface="Arial" panose="020B0604020202020204" pitchFamily="34" charset="0"/>
            </a:endParaRPr>
          </a:p>
          <a:p>
            <a:pPr algn="just"/>
            <a:r>
              <a:rPr lang="pt-BR" sz="2400" b="0" i="0" dirty="0">
                <a:solidFill>
                  <a:srgbClr val="FF0000"/>
                </a:solidFill>
                <a:effectLst/>
                <a:latin typeface="Yanone"/>
              </a:rPr>
              <a:t>Contas Municipais de Governo</a:t>
            </a:r>
            <a:endParaRPr lang="pt-BR" sz="2000" b="0" i="0" dirty="0">
              <a:solidFill>
                <a:srgbClr val="FF0000"/>
              </a:solidFill>
              <a:effectLst/>
              <a:latin typeface="Yanone"/>
            </a:endParaRPr>
          </a:p>
          <a:p>
            <a:pPr algn="just"/>
            <a:endParaRPr lang="pt-BR" sz="2000" kern="100" dirty="0">
              <a:latin typeface="Arial" panose="020B0604020202020204" pitchFamily="34" charset="0"/>
              <a:ea typeface="Calibri" panose="020F0502020204030204" pitchFamily="34" charset="0"/>
              <a:cs typeface="Arial" panose="020B0604020202020204" pitchFamily="34" charset="0"/>
            </a:endParaRPr>
          </a:p>
          <a:p>
            <a:pPr algn="just"/>
            <a:endParaRPr lang="pt-BR" sz="2000" kern="100" dirty="0">
              <a:latin typeface="Arial" panose="020B0604020202020204" pitchFamily="34" charset="0"/>
              <a:ea typeface="Calibri" panose="020F0502020204030204" pitchFamily="34" charset="0"/>
              <a:cs typeface="Arial" panose="020B0604020202020204" pitchFamily="34" charset="0"/>
            </a:endParaRPr>
          </a:p>
          <a:p>
            <a:pPr algn="just"/>
            <a:endParaRPr lang="pt-BR" sz="2000" kern="100" dirty="0">
              <a:latin typeface="Arial" panose="020B0604020202020204" pitchFamily="34" charset="0"/>
              <a:ea typeface="Calibri" panose="020F0502020204030204" pitchFamily="34" charset="0"/>
              <a:cs typeface="Arial" panose="020B0604020202020204" pitchFamily="34" charset="0"/>
            </a:endParaRPr>
          </a:p>
          <a:p>
            <a:pPr algn="just"/>
            <a:endParaRPr lang="pt-BR" sz="2400" kern="100" dirty="0">
              <a:highlight>
                <a:srgbClr val="FFFF00"/>
              </a:highlight>
              <a:latin typeface="Arial" panose="020B0604020202020204" pitchFamily="34" charset="0"/>
              <a:ea typeface="Calibri" panose="020F0502020204030204" pitchFamily="34" charset="0"/>
              <a:cs typeface="Arial" panose="020B0604020202020204" pitchFamily="34" charset="0"/>
            </a:endParaRPr>
          </a:p>
          <a:p>
            <a:pPr algn="just"/>
            <a:endParaRPr lang="pt-BR" sz="2400" kern="100" dirty="0">
              <a:latin typeface="Arial" panose="020B0604020202020204" pitchFamily="34" charset="0"/>
              <a:ea typeface="Calibri" panose="020F0502020204030204" pitchFamily="34" charset="0"/>
              <a:cs typeface="Arial" panose="020B0604020202020204" pitchFamily="34" charset="0"/>
            </a:endParaRPr>
          </a:p>
          <a:p>
            <a:pPr algn="just"/>
            <a:endParaRPr lang="pt-BR" sz="2400" kern="100" dirty="0">
              <a:effectLst/>
              <a:latin typeface="Arial" panose="020B0604020202020204" pitchFamily="34" charset="0"/>
              <a:ea typeface="Calibri" panose="020F0502020204030204" pitchFamily="34" charset="0"/>
              <a:cs typeface="Arial" panose="020B0604020202020204" pitchFamily="34" charset="0"/>
            </a:endParaRPr>
          </a:p>
        </p:txBody>
      </p:sp>
      <p:pic>
        <p:nvPicPr>
          <p:cNvPr id="5" name="Imagem 4">
            <a:extLst>
              <a:ext uri="{FF2B5EF4-FFF2-40B4-BE49-F238E27FC236}">
                <a16:creationId xmlns:a16="http://schemas.microsoft.com/office/drawing/2014/main" id="{C1BE1277-42F9-01B8-6CE8-248A227ED749}"/>
              </a:ext>
            </a:extLst>
          </p:cNvPr>
          <p:cNvPicPr>
            <a:picLocks noChangeAspect="1"/>
          </p:cNvPicPr>
          <p:nvPr/>
        </p:nvPicPr>
        <p:blipFill>
          <a:blip r:embed="rId5"/>
          <a:stretch>
            <a:fillRect/>
          </a:stretch>
        </p:blipFill>
        <p:spPr>
          <a:xfrm>
            <a:off x="1344050" y="3743543"/>
            <a:ext cx="1928540" cy="2639298"/>
          </a:xfrm>
          <a:prstGeom prst="rect">
            <a:avLst/>
          </a:prstGeom>
        </p:spPr>
      </p:pic>
      <p:pic>
        <p:nvPicPr>
          <p:cNvPr id="6" name="Imagem 5"/>
          <p:cNvPicPr>
            <a:picLocks noChangeAspect="1"/>
          </p:cNvPicPr>
          <p:nvPr/>
        </p:nvPicPr>
        <p:blipFill>
          <a:blip r:embed="rId6"/>
          <a:stretch>
            <a:fillRect/>
          </a:stretch>
        </p:blipFill>
        <p:spPr>
          <a:xfrm>
            <a:off x="4890027" y="3050112"/>
            <a:ext cx="5146936" cy="3332729"/>
          </a:xfrm>
          <a:prstGeom prst="rect">
            <a:avLst/>
          </a:prstGeom>
        </p:spPr>
      </p:pic>
    </p:spTree>
    <p:extLst>
      <p:ext uri="{BB962C8B-B14F-4D97-AF65-F5344CB8AC3E}">
        <p14:creationId xmlns:p14="http://schemas.microsoft.com/office/powerpoint/2010/main" val="24759192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B46130DC-BD6E-B83D-9A52-23087958352E}"/>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5485EEE3-0FDB-16E0-74BB-6D4857BD19DC}"/>
              </a:ext>
            </a:extLst>
          </p:cNvPr>
          <p:cNvSpPr txBox="1"/>
          <p:nvPr/>
        </p:nvSpPr>
        <p:spPr>
          <a:xfrm>
            <a:off x="256823" y="811369"/>
            <a:ext cx="11475790" cy="397738"/>
          </a:xfrm>
          <a:prstGeom prst="rect">
            <a:avLst/>
          </a:prstGeom>
          <a:noFill/>
        </p:spPr>
        <p:txBody>
          <a:bodyPr wrap="square" rtlCol="0">
            <a:spAutoFit/>
          </a:bodyPr>
          <a:lstStyle/>
          <a:p>
            <a:pPr>
              <a:lnSpc>
                <a:spcPct val="107000"/>
              </a:lnSpc>
              <a:spcAft>
                <a:spcPts val="800"/>
              </a:spcAft>
            </a:pPr>
            <a:r>
              <a:rPr lang="pt-BR" sz="2000" b="1" kern="100" dirty="0">
                <a:effectLst/>
                <a:highlight>
                  <a:srgbClr val="FFFF00"/>
                </a:highlight>
                <a:latin typeface="Arial" panose="020B0604020202020204" pitchFamily="34" charset="0"/>
                <a:ea typeface="Calibri" panose="020F0502020204030204" pitchFamily="34" charset="0"/>
                <a:cs typeface="Arial" panose="020B0604020202020204" pitchFamily="34" charset="0"/>
              </a:rPr>
              <a:t>DA PRESTAÇÃO DE CONTAS</a:t>
            </a:r>
            <a:endParaRPr lang="pt-BR" sz="2800" b="1" dirty="0">
              <a:effectLst/>
              <a:highlight>
                <a:srgbClr val="FFFF00"/>
              </a:highlight>
              <a:latin typeface="Arial" panose="020B0604020202020204" pitchFamily="34" charset="0"/>
              <a:ea typeface="Times New Roman" panose="02020603050405020304" pitchFamily="18" charset="0"/>
              <a:cs typeface="Arial" panose="020B0604020202020204" pitchFamily="34" charset="0"/>
            </a:endParaRPr>
          </a:p>
        </p:txBody>
      </p:sp>
      <p:sp>
        <p:nvSpPr>
          <p:cNvPr id="4" name="CaixaDeTexto 3">
            <a:extLst>
              <a:ext uri="{FF2B5EF4-FFF2-40B4-BE49-F238E27FC236}">
                <a16:creationId xmlns:a16="http://schemas.microsoft.com/office/drawing/2014/main" id="{162F7037-C399-CF0E-D22C-0D70B6E680A8}"/>
              </a:ext>
            </a:extLst>
          </p:cNvPr>
          <p:cNvSpPr txBox="1"/>
          <p:nvPr/>
        </p:nvSpPr>
        <p:spPr>
          <a:xfrm>
            <a:off x="360608" y="1376338"/>
            <a:ext cx="11475791" cy="4870564"/>
          </a:xfrm>
          <a:prstGeom prst="rect">
            <a:avLst/>
          </a:prstGeom>
          <a:noFill/>
        </p:spPr>
        <p:txBody>
          <a:bodyPr wrap="square" rtlCol="0">
            <a:spAutoFit/>
          </a:bodyPr>
          <a:lstStyle/>
          <a:p>
            <a:pPr algn="just"/>
            <a:r>
              <a:rPr lang="pt-BR" sz="2400" kern="100" dirty="0">
                <a:effectLst/>
                <a:latin typeface="Arial" panose="020B0604020202020204" pitchFamily="34" charset="0"/>
                <a:ea typeface="Calibri" panose="020F0502020204030204" pitchFamily="34" charset="0"/>
                <a:cs typeface="Arial" panose="020B0604020202020204" pitchFamily="34" charset="0"/>
              </a:rPr>
              <a:t>Fundamentação e motivações</a:t>
            </a:r>
          </a:p>
          <a:p>
            <a:pPr algn="just"/>
            <a:r>
              <a:rPr lang="pt-BR" sz="2400" kern="100" dirty="0">
                <a:latin typeface="Arial" panose="020B0604020202020204" pitchFamily="34" charset="0"/>
                <a:ea typeface="Calibri" panose="020F0502020204030204" pitchFamily="34" charset="0"/>
                <a:cs typeface="Arial" panose="020B0604020202020204" pitchFamily="34" charset="0"/>
              </a:rPr>
              <a:t>Normas Aplicáveis</a:t>
            </a:r>
            <a:endParaRPr lang="pt-BR" sz="2400" kern="100" dirty="0">
              <a:effectLst/>
              <a:latin typeface="Arial" panose="020B0604020202020204" pitchFamily="34" charset="0"/>
              <a:ea typeface="Calibri" panose="020F0502020204030204" pitchFamily="34" charset="0"/>
              <a:cs typeface="Arial" panose="020B0604020202020204" pitchFamily="34" charset="0"/>
            </a:endParaRPr>
          </a:p>
          <a:p>
            <a:pPr algn="just"/>
            <a:endParaRPr lang="pt-BR" sz="2000" b="0" i="0" dirty="0">
              <a:solidFill>
                <a:srgbClr val="004C78"/>
              </a:solidFill>
              <a:effectLst/>
              <a:latin typeface="Arial" panose="020B0604020202020204" pitchFamily="34" charset="0"/>
              <a:cs typeface="Arial" panose="020B0604020202020204" pitchFamily="34" charset="0"/>
              <a:hlinkClick r:id="rId4"/>
            </a:endParaRPr>
          </a:p>
          <a:p>
            <a:pPr algn="just"/>
            <a:r>
              <a:rPr lang="pt-BR" sz="2000" b="0" i="0" dirty="0">
                <a:solidFill>
                  <a:srgbClr val="004C78"/>
                </a:solidFill>
                <a:effectLst/>
                <a:latin typeface="Arial" panose="020B0604020202020204" pitchFamily="34" charset="0"/>
                <a:cs typeface="Arial" panose="020B0604020202020204" pitchFamily="34" charset="0"/>
                <a:hlinkClick r:id="rId4"/>
              </a:rPr>
              <a:t>Resolução n. 95, de 29 de abril de 2022</a:t>
            </a:r>
            <a:r>
              <a:rPr lang="pt-BR" sz="2000" b="0" i="0" dirty="0">
                <a:solidFill>
                  <a:srgbClr val="004C78"/>
                </a:solidFill>
                <a:effectLst/>
                <a:latin typeface="Arial" panose="020B0604020202020204" pitchFamily="34" charset="0"/>
                <a:cs typeface="Arial" panose="020B0604020202020204" pitchFamily="34" charset="0"/>
              </a:rPr>
              <a:t>.</a:t>
            </a:r>
          </a:p>
          <a:p>
            <a:pPr algn="just"/>
            <a:r>
              <a:rPr lang="pt-BR" sz="2000" b="0" i="1" dirty="0">
                <a:effectLst/>
                <a:latin typeface="Arial" panose="020B0604020202020204" pitchFamily="34" charset="0"/>
                <a:cs typeface="Arial" panose="020B0604020202020204" pitchFamily="34" charset="0"/>
              </a:rPr>
              <a:t>Dispõe sobre alterações do Regimento Interno.</a:t>
            </a:r>
          </a:p>
          <a:p>
            <a:pPr algn="just"/>
            <a:r>
              <a:rPr lang="pt-BR" sz="2000" b="0" i="0" dirty="0">
                <a:solidFill>
                  <a:srgbClr val="004C78"/>
                </a:solidFill>
                <a:effectLst/>
                <a:latin typeface="Arial" panose="020B0604020202020204" pitchFamily="34" charset="0"/>
                <a:cs typeface="Arial" panose="020B0604020202020204" pitchFamily="34" charset="0"/>
                <a:hlinkClick r:id="rId5"/>
              </a:rPr>
              <a:t>Instrução Normativa n. 172, de 11 de julho de 2022.</a:t>
            </a:r>
            <a:endParaRPr lang="pt-BR" sz="2000" b="0" i="0" dirty="0">
              <a:solidFill>
                <a:srgbClr val="004C78"/>
              </a:solidFill>
              <a:effectLst/>
              <a:latin typeface="Arial" panose="020B0604020202020204" pitchFamily="34" charset="0"/>
              <a:cs typeface="Arial" panose="020B0604020202020204" pitchFamily="34" charset="0"/>
            </a:endParaRPr>
          </a:p>
          <a:p>
            <a:pPr algn="just"/>
            <a:r>
              <a:rPr lang="pt-BR" sz="2000" b="0" i="1" dirty="0">
                <a:effectLst/>
                <a:latin typeface="Arial" panose="020B0604020202020204" pitchFamily="34" charset="0"/>
                <a:cs typeface="Arial" panose="020B0604020202020204" pitchFamily="34" charset="0"/>
              </a:rPr>
              <a:t>Dispõe sobre a forma e a composição da Prestação de Contas de Prefeitos Municipais, nos termos do art. 216, § 2º, do Regimento Interno.</a:t>
            </a:r>
          </a:p>
          <a:p>
            <a:pPr algn="just"/>
            <a:r>
              <a:rPr lang="pt-BR" sz="2000" b="0" i="0" dirty="0">
                <a:solidFill>
                  <a:srgbClr val="0070C0"/>
                </a:solidFill>
                <a:effectLst/>
                <a:latin typeface="Arial" panose="020B0604020202020204" pitchFamily="34" charset="0"/>
                <a:cs typeface="Arial" panose="020B0604020202020204" pitchFamily="34" charset="0"/>
                <a:hlinkClick r:id="rId6">
                  <a:extLst>
                    <a:ext uri="{A12FA001-AC4F-418D-AE19-62706E023703}">
                      <ahyp:hlinkClr xmlns:ahyp="http://schemas.microsoft.com/office/drawing/2018/hyperlinkcolor" val="tx"/>
                    </a:ext>
                  </a:extLst>
                </a:hlinkClick>
              </a:rPr>
              <a:t>Nota Técnica n. 31, de 25 de outubro de 2024.</a:t>
            </a:r>
            <a:endParaRPr lang="pt-BR" sz="2000" b="0" i="0" dirty="0">
              <a:solidFill>
                <a:srgbClr val="0070C0"/>
              </a:solidFill>
              <a:effectLst/>
              <a:latin typeface="Arial" panose="020B0604020202020204" pitchFamily="34" charset="0"/>
              <a:cs typeface="Arial" panose="020B0604020202020204" pitchFamily="34" charset="0"/>
            </a:endParaRPr>
          </a:p>
          <a:p>
            <a:pPr algn="just"/>
            <a:r>
              <a:rPr lang="pt-BR" sz="2000" b="0" i="1" dirty="0">
                <a:effectLst/>
                <a:latin typeface="Arial" panose="020B0604020202020204" pitchFamily="34" charset="0"/>
                <a:cs typeface="Arial" panose="020B0604020202020204" pitchFamily="34" charset="0"/>
              </a:rPr>
              <a:t>Dispõe sobre a atualização dos formulários de avaliação do grau de implementação de políticas públicas referidos no inciso II do art. 5º da Instrução Normativa nº 172, de 12 de julho de 2022 para a Prestação de Contas de Prefeito Municipal referentes aos exercícios financeiros de 2024 e seguintes.</a:t>
            </a:r>
          </a:p>
          <a:p>
            <a:pPr algn="l">
              <a:lnSpc>
                <a:spcPts val="1650"/>
              </a:lnSpc>
            </a:pPr>
            <a:r>
              <a:rPr lang="pt-BR" sz="2000" b="0" i="0" dirty="0">
                <a:solidFill>
                  <a:srgbClr val="004C78"/>
                </a:solidFill>
                <a:effectLst/>
                <a:latin typeface="Arial" panose="020B0604020202020204" pitchFamily="34" charset="0"/>
                <a:cs typeface="Arial" panose="020B0604020202020204" pitchFamily="34" charset="0"/>
                <a:hlinkClick r:id="rId7"/>
              </a:rPr>
              <a:t>Nota Técnica n. 29, de 18 de julho de 2024 - CGF.</a:t>
            </a:r>
            <a:br>
              <a:rPr lang="pt-BR" sz="2000" b="0" i="0" dirty="0">
                <a:solidFill>
                  <a:srgbClr val="545454"/>
                </a:solidFill>
                <a:effectLst/>
                <a:latin typeface="Arial" panose="020B0604020202020204" pitchFamily="34" charset="0"/>
                <a:cs typeface="Arial" panose="020B0604020202020204" pitchFamily="34" charset="0"/>
              </a:rPr>
            </a:br>
            <a:r>
              <a:rPr lang="pt-BR" sz="2000" b="0" i="1" dirty="0">
                <a:effectLst/>
                <a:latin typeface="Arial" panose="020B0604020202020204" pitchFamily="34" charset="0"/>
                <a:cs typeface="Arial" panose="020B0604020202020204" pitchFamily="34" charset="0"/>
              </a:rPr>
              <a:t>Dispõe sobre o processo de análise da consistência dos dados das Prestações de Contas de Prefeito Municipal.</a:t>
            </a:r>
            <a:endParaRPr lang="pt-BR" sz="2400" i="1" kern="1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0592077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B50E2829-59D6-A177-3C8D-7F784D0C2B21}"/>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94495D8C-40EF-78A8-4043-9541F6179BB0}"/>
              </a:ext>
            </a:extLst>
          </p:cNvPr>
          <p:cNvSpPr txBox="1"/>
          <p:nvPr/>
        </p:nvSpPr>
        <p:spPr>
          <a:xfrm>
            <a:off x="256823" y="811369"/>
            <a:ext cx="11475790" cy="397738"/>
          </a:xfrm>
          <a:prstGeom prst="rect">
            <a:avLst/>
          </a:prstGeom>
          <a:noFill/>
        </p:spPr>
        <p:txBody>
          <a:bodyPr wrap="square" rtlCol="0">
            <a:spAutoFit/>
          </a:bodyPr>
          <a:lstStyle/>
          <a:p>
            <a:pPr>
              <a:lnSpc>
                <a:spcPct val="107000"/>
              </a:lnSpc>
              <a:spcAft>
                <a:spcPts val="800"/>
              </a:spcAft>
            </a:pPr>
            <a:r>
              <a:rPr lang="pt-BR" sz="2000" b="1" kern="100" dirty="0">
                <a:effectLst/>
                <a:highlight>
                  <a:srgbClr val="FFFF00"/>
                </a:highlight>
                <a:latin typeface="Arial" panose="020B0604020202020204" pitchFamily="34" charset="0"/>
                <a:ea typeface="Calibri" panose="020F0502020204030204" pitchFamily="34" charset="0"/>
                <a:cs typeface="Arial" panose="020B0604020202020204" pitchFamily="34" charset="0"/>
              </a:rPr>
              <a:t>DA PRESTAÇÃO DE CONTAS</a:t>
            </a:r>
            <a:endParaRPr lang="pt-BR" sz="2800" b="1" dirty="0">
              <a:effectLst/>
              <a:highlight>
                <a:srgbClr val="FFFF00"/>
              </a:highlight>
              <a:latin typeface="Arial" panose="020B0604020202020204" pitchFamily="34" charset="0"/>
              <a:ea typeface="Times New Roman" panose="02020603050405020304" pitchFamily="18" charset="0"/>
              <a:cs typeface="Arial" panose="020B0604020202020204" pitchFamily="34" charset="0"/>
            </a:endParaRPr>
          </a:p>
        </p:txBody>
      </p:sp>
      <p:sp>
        <p:nvSpPr>
          <p:cNvPr id="4" name="CaixaDeTexto 3">
            <a:extLst>
              <a:ext uri="{FF2B5EF4-FFF2-40B4-BE49-F238E27FC236}">
                <a16:creationId xmlns:a16="http://schemas.microsoft.com/office/drawing/2014/main" id="{6D382445-E878-2B5A-7F09-06BA167B717E}"/>
              </a:ext>
            </a:extLst>
          </p:cNvPr>
          <p:cNvSpPr txBox="1"/>
          <p:nvPr/>
        </p:nvSpPr>
        <p:spPr>
          <a:xfrm>
            <a:off x="360608" y="1376338"/>
            <a:ext cx="11475791" cy="3416320"/>
          </a:xfrm>
          <a:prstGeom prst="rect">
            <a:avLst/>
          </a:prstGeom>
          <a:noFill/>
        </p:spPr>
        <p:txBody>
          <a:bodyPr wrap="square" rtlCol="0">
            <a:spAutoFit/>
          </a:bodyPr>
          <a:lstStyle/>
          <a:p>
            <a:pPr marL="715963" indent="-715963">
              <a:lnSpc>
                <a:spcPct val="150000"/>
              </a:lnSpc>
            </a:pPr>
            <a:r>
              <a:rPr lang="pt-BR" sz="2400" kern="100" dirty="0">
                <a:effectLst/>
                <a:latin typeface="Arial" panose="020B0604020202020204" pitchFamily="34" charset="0"/>
                <a:ea typeface="Calibri" panose="020F0502020204030204" pitchFamily="34" charset="0"/>
                <a:cs typeface="Arial" panose="020B0604020202020204" pitchFamily="34" charset="0"/>
              </a:rPr>
              <a:t>Tipos de prestação de contas</a:t>
            </a:r>
          </a:p>
          <a:p>
            <a:pPr marL="715963" indent="-715963">
              <a:lnSpc>
                <a:spcPct val="150000"/>
              </a:lnSpc>
              <a:buFont typeface="Arial" panose="020B0604020202020204" pitchFamily="34" charset="0"/>
              <a:buChar char="•"/>
            </a:pPr>
            <a:r>
              <a:rPr lang="pt-BR" sz="2400" kern="100" dirty="0">
                <a:effectLst/>
                <a:latin typeface="Arial" panose="020B0604020202020204" pitchFamily="34" charset="0"/>
                <a:ea typeface="Times New Roman" panose="02020603050405020304" pitchFamily="18" charset="0"/>
                <a:cs typeface="Arial" panose="020B0604020202020204" pitchFamily="34" charset="0"/>
              </a:rPr>
              <a:t>Conta Anual – IN 172/2002</a:t>
            </a:r>
          </a:p>
          <a:p>
            <a:pPr marL="715963" indent="-715963">
              <a:lnSpc>
                <a:spcPct val="150000"/>
              </a:lnSpc>
              <a:buFont typeface="Arial" panose="020B0604020202020204" pitchFamily="34" charset="0"/>
              <a:buChar char="•"/>
            </a:pPr>
            <a:r>
              <a:rPr lang="pt-BR" sz="2400" kern="100" dirty="0">
                <a:effectLst/>
                <a:latin typeface="Arial" panose="020B0604020202020204" pitchFamily="34" charset="0"/>
                <a:ea typeface="Times New Roman" panose="02020603050405020304" pitchFamily="18" charset="0"/>
                <a:cs typeface="Arial" panose="020B0604020202020204" pitchFamily="34" charset="0"/>
              </a:rPr>
              <a:t>Recursos de Transferências – IN 61/2011</a:t>
            </a:r>
          </a:p>
          <a:p>
            <a:pPr marL="715963" indent="-715963">
              <a:lnSpc>
                <a:spcPct val="150000"/>
              </a:lnSpc>
              <a:buFont typeface="Arial" panose="020B0604020202020204" pitchFamily="34" charset="0"/>
              <a:buChar char="•"/>
            </a:pPr>
            <a:endParaRPr lang="pt-BR" sz="2400" kern="100" dirty="0">
              <a:latin typeface="Arial" panose="020B0604020202020204" pitchFamily="34" charset="0"/>
              <a:ea typeface="Times New Roman" panose="02020603050405020304" pitchFamily="18" charset="0"/>
              <a:cs typeface="Arial" panose="020B0604020202020204" pitchFamily="34" charset="0"/>
            </a:endParaRPr>
          </a:p>
          <a:p>
            <a:pPr>
              <a:lnSpc>
                <a:spcPct val="150000"/>
              </a:lnSpc>
            </a:pPr>
            <a:r>
              <a:rPr lang="pt-BR" sz="2400" kern="100" dirty="0">
                <a:latin typeface="Arial" panose="020B0604020202020204" pitchFamily="34" charset="0"/>
                <a:ea typeface="Times New Roman" panose="02020603050405020304" pitchFamily="18" charset="0"/>
                <a:cs typeface="Arial" panose="020B0604020202020204" pitchFamily="34" charset="0"/>
              </a:rPr>
              <a:t> </a:t>
            </a:r>
            <a:r>
              <a:rPr lang="pt-BR" sz="2400" kern="100" dirty="0">
                <a:latin typeface="Arial" panose="020B0604020202020204" pitchFamily="34" charset="0"/>
                <a:ea typeface="Times New Roman" panose="02020603050405020304" pitchFamily="18" charset="0"/>
                <a:cs typeface="Arial" panose="020B0604020202020204" pitchFamily="34" charset="0"/>
                <a:hlinkClick r:id="rId4"/>
              </a:rPr>
              <a:t>https://www1.tce.pr.gov.br/conteudo/prestacao-de-contas-municipios/214/area/251</a:t>
            </a:r>
            <a:endParaRPr lang="pt-BR" sz="2400" kern="100" dirty="0">
              <a:latin typeface="Arial" panose="020B0604020202020204" pitchFamily="34" charset="0"/>
              <a:ea typeface="Times New Roman" panose="02020603050405020304" pitchFamily="18" charset="0"/>
              <a:cs typeface="Arial" panose="020B0604020202020204" pitchFamily="34" charset="0"/>
            </a:endParaRPr>
          </a:p>
          <a:p>
            <a:pPr>
              <a:lnSpc>
                <a:spcPct val="150000"/>
              </a:lnSpc>
            </a:pPr>
            <a:r>
              <a:rPr lang="pt-BR" sz="2400" kern="100" dirty="0">
                <a:effectLst/>
                <a:latin typeface="Arial" panose="020B0604020202020204" pitchFamily="34" charset="0"/>
                <a:ea typeface="Times New Roman" panose="02020603050405020304" pitchFamily="18" charset="0"/>
                <a:cs typeface="Arial" panose="020B0604020202020204" pitchFamily="34" charset="0"/>
              </a:rPr>
              <a:t>Prestações de contas e consultas</a:t>
            </a:r>
            <a:endParaRPr lang="pt-BR" sz="24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9139199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CaixaDeTexto 3"/>
          <p:cNvSpPr txBox="1"/>
          <p:nvPr/>
        </p:nvSpPr>
        <p:spPr>
          <a:xfrm>
            <a:off x="520032" y="1569750"/>
            <a:ext cx="11379200" cy="3715889"/>
          </a:xfrm>
          <a:prstGeom prst="rect">
            <a:avLst/>
          </a:prstGeom>
          <a:noFill/>
        </p:spPr>
        <p:txBody>
          <a:bodyPr wrap="square" rtlCol="0">
            <a:spAutoFit/>
          </a:bodyPr>
          <a:lstStyle/>
          <a:p>
            <a:pPr algn="ctr">
              <a:lnSpc>
                <a:spcPct val="107000"/>
              </a:lnSpc>
              <a:spcAft>
                <a:spcPts val="800"/>
              </a:spcAft>
            </a:pPr>
            <a:r>
              <a:rPr lang="pt-BR" sz="4000" b="1" kern="100" dirty="0">
                <a:effectLst/>
                <a:latin typeface="Arial" panose="020B0604020202020204" pitchFamily="34" charset="0"/>
                <a:ea typeface="Calibri" panose="020F0502020204030204" pitchFamily="34" charset="0"/>
                <a:cs typeface="Arial" panose="020B0604020202020204" pitchFamily="34" charset="0"/>
              </a:rPr>
              <a:t>Controle Interno</a:t>
            </a:r>
            <a:endParaRPr lang="pt-BR" sz="4000" kern="100" dirty="0">
              <a:effectLst/>
              <a:latin typeface="Arial" panose="020B0604020202020204" pitchFamily="34" charset="0"/>
              <a:ea typeface="Calibri" panose="020F0502020204030204" pitchFamily="34" charset="0"/>
              <a:cs typeface="Arial" panose="020B0604020202020204" pitchFamily="34" charset="0"/>
            </a:endParaRPr>
          </a:p>
          <a:p>
            <a:pPr algn="ctr"/>
            <a:r>
              <a:rPr lang="pt-BR" sz="4000" dirty="0">
                <a:effectLst/>
                <a:latin typeface="Arial" panose="020B0604020202020204" pitchFamily="34" charset="0"/>
                <a:ea typeface="Calibri" panose="020F0502020204030204" pitchFamily="34" charset="0"/>
                <a:cs typeface="Arial" panose="020B0604020202020204" pitchFamily="34" charset="0"/>
              </a:rPr>
              <a:t>Em Início de Gestão</a:t>
            </a:r>
            <a:endParaRPr lang="pt-BR" sz="4000" b="1" dirty="0">
              <a:effectLst/>
              <a:latin typeface="Arial" panose="020B0604020202020204" pitchFamily="34" charset="0"/>
              <a:ea typeface="Calibri" panose="020F0502020204030204" pitchFamily="34" charset="0"/>
              <a:cs typeface="Arial" panose="020B0604020202020204" pitchFamily="34" charset="0"/>
            </a:endParaRPr>
          </a:p>
          <a:p>
            <a:endParaRPr lang="pt-BR" sz="4000" b="1" dirty="0">
              <a:latin typeface="Arial" panose="020B0604020202020204" pitchFamily="34" charset="0"/>
              <a:cs typeface="Arial" panose="020B0604020202020204" pitchFamily="34" charset="0"/>
            </a:endParaRPr>
          </a:p>
          <a:p>
            <a:endParaRPr lang="pt-BR" sz="4000" b="1" dirty="0">
              <a:latin typeface="Arial" panose="020B0604020202020204" pitchFamily="34" charset="0"/>
              <a:cs typeface="Arial" panose="020B0604020202020204" pitchFamily="34" charset="0"/>
            </a:endParaRPr>
          </a:p>
          <a:p>
            <a:pPr algn="ctr"/>
            <a:r>
              <a:rPr lang="pt-BR" sz="4800" b="1" dirty="0">
                <a:latin typeface="Arial" panose="020B0604020202020204" pitchFamily="34" charset="0"/>
                <a:ea typeface="Calibri" panose="020F0502020204030204" pitchFamily="34" charset="0"/>
                <a:cs typeface="Arial" panose="020B0604020202020204" pitchFamily="34" charset="0"/>
              </a:rPr>
              <a:t>Os Processos junto ao TCE/PR</a:t>
            </a:r>
            <a:endParaRPr lang="pt-BR" sz="4800" b="1" dirty="0">
              <a:latin typeface="Arial" panose="020B0604020202020204" pitchFamily="34" charset="0"/>
              <a:ea typeface="Times New Roman" panose="02020603050405020304" pitchFamily="18" charset="0"/>
              <a:cs typeface="Arial" panose="020B0604020202020204" pitchFamily="34" charset="0"/>
            </a:endParaRPr>
          </a:p>
          <a:p>
            <a:endParaRPr lang="pt-BR" dirty="0"/>
          </a:p>
        </p:txBody>
      </p:sp>
    </p:spTree>
    <p:extLst>
      <p:ext uri="{BB962C8B-B14F-4D97-AF65-F5344CB8AC3E}">
        <p14:creationId xmlns:p14="http://schemas.microsoft.com/office/powerpoint/2010/main" val="33196690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A9B7E0AB-BC61-D45D-1667-C5DFAD9A8A21}"/>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55EAB4B1-D100-EBDF-0270-5C200B6C9B3D}"/>
              </a:ext>
            </a:extLst>
          </p:cNvPr>
          <p:cNvSpPr txBox="1"/>
          <p:nvPr/>
        </p:nvSpPr>
        <p:spPr>
          <a:xfrm>
            <a:off x="256823" y="811369"/>
            <a:ext cx="11475790" cy="397738"/>
          </a:xfrm>
          <a:prstGeom prst="rect">
            <a:avLst/>
          </a:prstGeom>
          <a:noFill/>
        </p:spPr>
        <p:txBody>
          <a:bodyPr wrap="square" rtlCol="0">
            <a:spAutoFit/>
          </a:bodyPr>
          <a:lstStyle/>
          <a:p>
            <a:pPr>
              <a:lnSpc>
                <a:spcPct val="107000"/>
              </a:lnSpc>
              <a:spcAft>
                <a:spcPts val="800"/>
              </a:spcAft>
            </a:pPr>
            <a:r>
              <a:rPr lang="pt-BR" sz="2000" b="1" kern="100" dirty="0">
                <a:effectLst/>
                <a:highlight>
                  <a:srgbClr val="FFFF00"/>
                </a:highlight>
                <a:latin typeface="Arial" panose="020B0604020202020204" pitchFamily="34" charset="0"/>
                <a:ea typeface="Calibri" panose="020F0502020204030204" pitchFamily="34" charset="0"/>
                <a:cs typeface="Arial" panose="020B0604020202020204" pitchFamily="34" charset="0"/>
              </a:rPr>
              <a:t>DA PRESTAÇÃO DE CONTAS</a:t>
            </a:r>
            <a:endParaRPr lang="pt-BR" sz="2800" b="1" dirty="0">
              <a:effectLst/>
              <a:highlight>
                <a:srgbClr val="FFFF00"/>
              </a:highlight>
              <a:latin typeface="Arial" panose="020B0604020202020204" pitchFamily="34" charset="0"/>
              <a:ea typeface="Times New Roman" panose="02020603050405020304" pitchFamily="18" charset="0"/>
              <a:cs typeface="Arial" panose="020B0604020202020204" pitchFamily="34" charset="0"/>
            </a:endParaRPr>
          </a:p>
        </p:txBody>
      </p:sp>
      <p:sp>
        <p:nvSpPr>
          <p:cNvPr id="4" name="CaixaDeTexto 3">
            <a:extLst>
              <a:ext uri="{FF2B5EF4-FFF2-40B4-BE49-F238E27FC236}">
                <a16:creationId xmlns:a16="http://schemas.microsoft.com/office/drawing/2014/main" id="{C3B8D505-6C17-2A71-EA53-99EB17C17966}"/>
              </a:ext>
            </a:extLst>
          </p:cNvPr>
          <p:cNvSpPr txBox="1"/>
          <p:nvPr/>
        </p:nvSpPr>
        <p:spPr>
          <a:xfrm>
            <a:off x="360608" y="1376338"/>
            <a:ext cx="11475791" cy="3600986"/>
          </a:xfrm>
          <a:prstGeom prst="rect">
            <a:avLst/>
          </a:prstGeom>
          <a:noFill/>
        </p:spPr>
        <p:txBody>
          <a:bodyPr wrap="square" rtlCol="0">
            <a:spAutoFit/>
          </a:bodyPr>
          <a:lstStyle/>
          <a:p>
            <a:pPr marL="715963" indent="-715963"/>
            <a:r>
              <a:rPr lang="pt-BR" sz="2400" kern="100" dirty="0">
                <a:effectLst/>
                <a:latin typeface="Arial" panose="020B0604020202020204" pitchFamily="34" charset="0"/>
                <a:ea typeface="Calibri" panose="020F0502020204030204" pitchFamily="34" charset="0"/>
                <a:cs typeface="Arial" panose="020B0604020202020204" pitchFamily="34" charset="0"/>
              </a:rPr>
              <a:t>A quem prestar contas?</a:t>
            </a:r>
          </a:p>
          <a:p>
            <a:pPr marL="715963" indent="-715963"/>
            <a:r>
              <a:rPr lang="pt-BR" sz="2400" kern="100" dirty="0">
                <a:latin typeface="Arial" panose="020B0604020202020204" pitchFamily="34" charset="0"/>
                <a:ea typeface="Calibri" panose="020F0502020204030204" pitchFamily="34" charset="0"/>
                <a:cs typeface="Arial" panose="020B0604020202020204" pitchFamily="34" charset="0"/>
              </a:rPr>
              <a:t>LO/CURITIBA</a:t>
            </a:r>
          </a:p>
          <a:p>
            <a:pPr marL="715963" indent="-715963"/>
            <a:endParaRPr lang="pt-BR" sz="2400" kern="100" dirty="0">
              <a:effectLst/>
              <a:latin typeface="Arial" panose="020B0604020202020204" pitchFamily="34" charset="0"/>
              <a:ea typeface="Calibri" panose="020F0502020204030204" pitchFamily="34" charset="0"/>
              <a:cs typeface="Arial" panose="020B0604020202020204" pitchFamily="34" charset="0"/>
            </a:endParaRPr>
          </a:p>
          <a:p>
            <a:pPr marL="715963" indent="-715963">
              <a:lnSpc>
                <a:spcPct val="150000"/>
              </a:lnSpc>
            </a:pPr>
            <a:r>
              <a:rPr lang="pt-BR" sz="2400" b="0" i="0" dirty="0">
                <a:effectLst/>
                <a:latin typeface="Arial" panose="020B0604020202020204" pitchFamily="34" charset="0"/>
                <a:cs typeface="Arial" panose="020B0604020202020204" pitchFamily="34" charset="0"/>
              </a:rPr>
              <a:t>ART. 72 - Ao Prefeito compete:</a:t>
            </a:r>
          </a:p>
          <a:p>
            <a:pPr algn="just">
              <a:lnSpc>
                <a:spcPct val="150000"/>
              </a:lnSpc>
            </a:pPr>
            <a:r>
              <a:rPr lang="pt-BR" sz="2400" b="0" i="0" dirty="0">
                <a:effectLst/>
                <a:latin typeface="Arial" panose="020B0604020202020204" pitchFamily="34" charset="0"/>
                <a:cs typeface="Arial" panose="020B0604020202020204" pitchFamily="34" charset="0"/>
              </a:rPr>
              <a:t>Art. XV prestar contas, </a:t>
            </a:r>
            <a:r>
              <a:rPr lang="pt-BR" sz="2400" b="0" i="0" u="sng" dirty="0">
                <a:solidFill>
                  <a:schemeClr val="accent1">
                    <a:lumMod val="75000"/>
                  </a:schemeClr>
                </a:solidFill>
                <a:effectLst/>
                <a:latin typeface="Arial" panose="020B0604020202020204" pitchFamily="34" charset="0"/>
                <a:cs typeface="Arial" panose="020B0604020202020204" pitchFamily="34" charset="0"/>
              </a:rPr>
              <a:t>anualmente</a:t>
            </a:r>
            <a:r>
              <a:rPr lang="pt-BR" sz="2400" b="0" i="0" dirty="0">
                <a:effectLst/>
                <a:latin typeface="Arial" panose="020B0604020202020204" pitchFamily="34" charset="0"/>
                <a:cs typeface="Arial" panose="020B0604020202020204" pitchFamily="34" charset="0"/>
              </a:rPr>
              <a:t>, à Câmara Municipal, até noventa dias após o encerramento do exercício.</a:t>
            </a:r>
            <a:endParaRPr lang="pt-BR" sz="2400" kern="100" dirty="0">
              <a:effectLst/>
              <a:latin typeface="Arial" panose="020B0604020202020204" pitchFamily="34" charset="0"/>
              <a:ea typeface="Calibri" panose="020F0502020204030204" pitchFamily="34" charset="0"/>
              <a:cs typeface="Arial" panose="020B0604020202020204" pitchFamily="34" charset="0"/>
            </a:endParaRPr>
          </a:p>
          <a:p>
            <a:pPr marL="715963" indent="-715963"/>
            <a:endParaRPr lang="pt-BR" sz="48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8829644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ED5681CB-D4AA-992C-58D7-47AE5511872E}"/>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9AE838B4-E063-214F-09D5-E19E17A8F1A9}"/>
              </a:ext>
            </a:extLst>
          </p:cNvPr>
          <p:cNvSpPr txBox="1"/>
          <p:nvPr/>
        </p:nvSpPr>
        <p:spPr>
          <a:xfrm>
            <a:off x="256823" y="811369"/>
            <a:ext cx="11475790" cy="397738"/>
          </a:xfrm>
          <a:prstGeom prst="rect">
            <a:avLst/>
          </a:prstGeom>
          <a:noFill/>
        </p:spPr>
        <p:txBody>
          <a:bodyPr wrap="square" rtlCol="0">
            <a:spAutoFit/>
          </a:bodyPr>
          <a:lstStyle/>
          <a:p>
            <a:pPr>
              <a:lnSpc>
                <a:spcPct val="107000"/>
              </a:lnSpc>
              <a:spcAft>
                <a:spcPts val="800"/>
              </a:spcAft>
            </a:pPr>
            <a:r>
              <a:rPr lang="pt-BR" sz="2000" b="1" kern="100" dirty="0">
                <a:effectLst/>
                <a:highlight>
                  <a:srgbClr val="FFFF00"/>
                </a:highlight>
                <a:latin typeface="Arial" panose="020B0604020202020204" pitchFamily="34" charset="0"/>
                <a:ea typeface="Calibri" panose="020F0502020204030204" pitchFamily="34" charset="0"/>
                <a:cs typeface="Arial" panose="020B0604020202020204" pitchFamily="34" charset="0"/>
              </a:rPr>
              <a:t>DA PRESTAÇÃO DE CONTAS</a:t>
            </a:r>
            <a:endParaRPr lang="pt-BR" sz="2800" b="1" dirty="0">
              <a:effectLst/>
              <a:highlight>
                <a:srgbClr val="FFFF00"/>
              </a:highlight>
              <a:latin typeface="Arial" panose="020B0604020202020204" pitchFamily="34" charset="0"/>
              <a:ea typeface="Times New Roman" panose="02020603050405020304" pitchFamily="18" charset="0"/>
              <a:cs typeface="Arial" panose="020B0604020202020204" pitchFamily="34" charset="0"/>
            </a:endParaRPr>
          </a:p>
        </p:txBody>
      </p:sp>
      <p:sp>
        <p:nvSpPr>
          <p:cNvPr id="4" name="CaixaDeTexto 3">
            <a:extLst>
              <a:ext uri="{FF2B5EF4-FFF2-40B4-BE49-F238E27FC236}">
                <a16:creationId xmlns:a16="http://schemas.microsoft.com/office/drawing/2014/main" id="{9D83DAE1-7541-BE7F-3F4A-B4216E01DD47}"/>
              </a:ext>
            </a:extLst>
          </p:cNvPr>
          <p:cNvSpPr txBox="1"/>
          <p:nvPr/>
        </p:nvSpPr>
        <p:spPr>
          <a:xfrm>
            <a:off x="360608" y="1376338"/>
            <a:ext cx="11475791" cy="3416320"/>
          </a:xfrm>
          <a:prstGeom prst="rect">
            <a:avLst/>
          </a:prstGeom>
          <a:noFill/>
        </p:spPr>
        <p:txBody>
          <a:bodyPr wrap="square" rtlCol="0">
            <a:spAutoFit/>
          </a:bodyPr>
          <a:lstStyle/>
          <a:p>
            <a:pPr marL="715963" indent="-715963"/>
            <a:r>
              <a:rPr lang="pt-BR" sz="2400" kern="100" dirty="0">
                <a:effectLst/>
                <a:latin typeface="Arial" panose="020B0604020202020204" pitchFamily="34" charset="0"/>
                <a:ea typeface="Calibri" panose="020F0502020204030204" pitchFamily="34" charset="0"/>
                <a:cs typeface="Arial" panose="020B0604020202020204" pitchFamily="34" charset="0"/>
              </a:rPr>
              <a:t>c) A quem prestar contas?</a:t>
            </a:r>
          </a:p>
          <a:p>
            <a:pPr marL="715963" indent="-715963"/>
            <a:r>
              <a:rPr lang="pt-BR" sz="2400" kern="100" dirty="0">
                <a:latin typeface="Arial" panose="020B0604020202020204" pitchFamily="34" charset="0"/>
                <a:ea typeface="Calibri" panose="020F0502020204030204" pitchFamily="34" charset="0"/>
                <a:cs typeface="Arial" panose="020B0604020202020204" pitchFamily="34" charset="0"/>
              </a:rPr>
              <a:t>LO TCE-PR</a:t>
            </a:r>
            <a:endParaRPr lang="pt-BR" sz="2400" kern="100" dirty="0">
              <a:effectLst/>
              <a:latin typeface="Arial" panose="020B0604020202020204" pitchFamily="34" charset="0"/>
              <a:ea typeface="Calibri" panose="020F0502020204030204" pitchFamily="34" charset="0"/>
              <a:cs typeface="Arial" panose="020B0604020202020204" pitchFamily="34" charset="0"/>
            </a:endParaRPr>
          </a:p>
          <a:p>
            <a:pPr marL="715963" indent="-715963"/>
            <a:endParaRPr lang="pt-BR" sz="2400" i="0" u="none" strike="noStrike" dirty="0">
              <a:effectLst/>
              <a:highlight>
                <a:srgbClr val="FFFF00"/>
              </a:highlight>
              <a:latin typeface="Arial" panose="020B0604020202020204" pitchFamily="34" charset="0"/>
              <a:cs typeface="Arial" panose="020B0604020202020204" pitchFamily="34" charset="0"/>
            </a:endParaRPr>
          </a:p>
          <a:p>
            <a:pPr algn="just">
              <a:lnSpc>
                <a:spcPct val="150000"/>
              </a:lnSpc>
            </a:pPr>
            <a:r>
              <a:rPr lang="pt-BR" sz="2400" dirty="0">
                <a:latin typeface="Arial" panose="020B0604020202020204" pitchFamily="34" charset="0"/>
                <a:cs typeface="Arial" panose="020B0604020202020204" pitchFamily="34" charset="0"/>
              </a:rPr>
              <a:t>Art. 23</a:t>
            </a:r>
          </a:p>
          <a:p>
            <a:pPr algn="just">
              <a:lnSpc>
                <a:spcPct val="150000"/>
              </a:lnSpc>
            </a:pPr>
            <a:r>
              <a:rPr lang="pt-BR" sz="2400" dirty="0">
                <a:latin typeface="Arial" panose="020B0604020202020204" pitchFamily="34" charset="0"/>
                <a:cs typeface="Arial" panose="020B0604020202020204" pitchFamily="34" charset="0"/>
              </a:rPr>
              <a:t>§ 1º </a:t>
            </a:r>
            <a:r>
              <a:rPr lang="pt-BR" sz="2400" dirty="0">
                <a:solidFill>
                  <a:schemeClr val="accent1">
                    <a:lumMod val="75000"/>
                  </a:schemeClr>
                </a:solidFill>
                <a:latin typeface="Arial" panose="020B0604020202020204" pitchFamily="34" charset="0"/>
                <a:cs typeface="Arial" panose="020B0604020202020204" pitchFamily="34" charset="0"/>
              </a:rPr>
              <a:t>O balanço das contas será remetido ao Tribunal de Contas até 31 de março de cada ano, </a:t>
            </a:r>
            <a:r>
              <a:rPr lang="pt-BR" sz="2400" b="1" i="1" dirty="0">
                <a:solidFill>
                  <a:schemeClr val="accent1">
                    <a:lumMod val="75000"/>
                  </a:schemeClr>
                </a:solidFill>
                <a:latin typeface="Arial" panose="020B0604020202020204" pitchFamily="34" charset="0"/>
                <a:cs typeface="Arial" panose="020B0604020202020204" pitchFamily="34" charset="0"/>
              </a:rPr>
              <a:t>juntamente com as peças acessórias e relatório circunstanciado do </a:t>
            </a:r>
            <a:r>
              <a:rPr lang="pt-BR" sz="2400" b="1" i="1" u="sng" dirty="0">
                <a:solidFill>
                  <a:schemeClr val="accent1">
                    <a:lumMod val="75000"/>
                  </a:schemeClr>
                </a:solidFill>
                <a:latin typeface="Arial" panose="020B0604020202020204" pitchFamily="34" charset="0"/>
                <a:cs typeface="Arial" panose="020B0604020202020204" pitchFamily="34" charset="0"/>
              </a:rPr>
              <a:t>Executivo </a:t>
            </a:r>
            <a:r>
              <a:rPr lang="pt-BR" sz="2400" b="1" i="1" dirty="0">
                <a:solidFill>
                  <a:schemeClr val="accent1">
                    <a:lumMod val="75000"/>
                  </a:schemeClr>
                </a:solidFill>
                <a:latin typeface="Arial" panose="020B0604020202020204" pitchFamily="34" charset="0"/>
                <a:cs typeface="Arial" panose="020B0604020202020204" pitchFamily="34" charset="0"/>
              </a:rPr>
              <a:t>e </a:t>
            </a:r>
            <a:r>
              <a:rPr lang="pt-BR" sz="2400" b="1" i="1" u="sng" dirty="0">
                <a:solidFill>
                  <a:schemeClr val="accent1">
                    <a:lumMod val="75000"/>
                  </a:schemeClr>
                </a:solidFill>
                <a:latin typeface="Arial" panose="020B0604020202020204" pitchFamily="34" charset="0"/>
                <a:cs typeface="Arial" panose="020B0604020202020204" pitchFamily="34" charset="0"/>
              </a:rPr>
              <a:t>Legislativo Municipal</a:t>
            </a:r>
            <a:r>
              <a:rPr lang="pt-BR" sz="2400" dirty="0">
                <a:solidFill>
                  <a:schemeClr val="accent1">
                    <a:lumMod val="75000"/>
                  </a:schemeClr>
                </a:solidFill>
                <a:latin typeface="Arial" panose="020B0604020202020204" pitchFamily="34" charset="0"/>
                <a:cs typeface="Arial" panose="020B0604020202020204" pitchFamily="34" charset="0"/>
              </a:rPr>
              <a:t>.</a:t>
            </a:r>
            <a:endParaRPr lang="pt-BR" sz="2400"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8318001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C85F7B5B-04FC-46EE-2C1A-D648DBD55BDF}"/>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5242476A-9299-2859-3486-E2BC1C6FE3D2}"/>
              </a:ext>
            </a:extLst>
          </p:cNvPr>
          <p:cNvSpPr txBox="1"/>
          <p:nvPr/>
        </p:nvSpPr>
        <p:spPr>
          <a:xfrm>
            <a:off x="256823" y="811369"/>
            <a:ext cx="11475790" cy="397738"/>
          </a:xfrm>
          <a:prstGeom prst="rect">
            <a:avLst/>
          </a:prstGeom>
          <a:noFill/>
        </p:spPr>
        <p:txBody>
          <a:bodyPr wrap="square" rtlCol="0">
            <a:spAutoFit/>
          </a:bodyPr>
          <a:lstStyle/>
          <a:p>
            <a:pPr>
              <a:lnSpc>
                <a:spcPct val="107000"/>
              </a:lnSpc>
              <a:spcAft>
                <a:spcPts val="800"/>
              </a:spcAft>
            </a:pPr>
            <a:r>
              <a:rPr lang="pt-BR" sz="2000" b="1" kern="100" dirty="0">
                <a:effectLst/>
                <a:highlight>
                  <a:srgbClr val="FFFF00"/>
                </a:highlight>
                <a:latin typeface="Arial" panose="020B0604020202020204" pitchFamily="34" charset="0"/>
                <a:ea typeface="Calibri" panose="020F0502020204030204" pitchFamily="34" charset="0"/>
                <a:cs typeface="Arial" panose="020B0604020202020204" pitchFamily="34" charset="0"/>
              </a:rPr>
              <a:t>DA PRESTAÇÃO DE CONTAS</a:t>
            </a:r>
            <a:endParaRPr lang="pt-BR" sz="2800" b="1" dirty="0">
              <a:effectLst/>
              <a:highlight>
                <a:srgbClr val="FFFF00"/>
              </a:highlight>
              <a:latin typeface="Arial" panose="020B0604020202020204" pitchFamily="34" charset="0"/>
              <a:ea typeface="Times New Roman" panose="02020603050405020304" pitchFamily="18" charset="0"/>
              <a:cs typeface="Arial" panose="020B0604020202020204" pitchFamily="34" charset="0"/>
            </a:endParaRPr>
          </a:p>
        </p:txBody>
      </p:sp>
      <p:sp>
        <p:nvSpPr>
          <p:cNvPr id="4" name="CaixaDeTexto 3">
            <a:extLst>
              <a:ext uri="{FF2B5EF4-FFF2-40B4-BE49-F238E27FC236}">
                <a16:creationId xmlns:a16="http://schemas.microsoft.com/office/drawing/2014/main" id="{67966A9F-BBF1-8AAC-2E51-16FB226AC906}"/>
              </a:ext>
            </a:extLst>
          </p:cNvPr>
          <p:cNvSpPr txBox="1"/>
          <p:nvPr/>
        </p:nvSpPr>
        <p:spPr>
          <a:xfrm>
            <a:off x="360608" y="1376338"/>
            <a:ext cx="11475791" cy="4524315"/>
          </a:xfrm>
          <a:prstGeom prst="rect">
            <a:avLst/>
          </a:prstGeom>
          <a:noFill/>
        </p:spPr>
        <p:txBody>
          <a:bodyPr wrap="square" rtlCol="0">
            <a:spAutoFit/>
          </a:bodyPr>
          <a:lstStyle/>
          <a:p>
            <a:pPr marL="715963" indent="-715963"/>
            <a:endParaRPr lang="pt-BR" sz="2400" kern="100" dirty="0">
              <a:effectLst/>
              <a:latin typeface="Arial" panose="020B0604020202020204" pitchFamily="34" charset="0"/>
              <a:ea typeface="Calibri" panose="020F0502020204030204" pitchFamily="34" charset="0"/>
              <a:cs typeface="Arial" panose="020B0604020202020204" pitchFamily="34" charset="0"/>
            </a:endParaRPr>
          </a:p>
          <a:p>
            <a:pPr marL="715963" indent="-715963"/>
            <a:r>
              <a:rPr lang="pt-BR" sz="2400" kern="100" dirty="0">
                <a:effectLst/>
                <a:latin typeface="Arial" panose="020B0604020202020204" pitchFamily="34" charset="0"/>
                <a:ea typeface="Calibri" panose="020F0502020204030204" pitchFamily="34" charset="0"/>
                <a:cs typeface="Arial" panose="020B0604020202020204" pitchFamily="34" charset="0"/>
              </a:rPr>
              <a:t>c) A quem prestar contas?</a:t>
            </a:r>
          </a:p>
          <a:p>
            <a:pPr algn="just">
              <a:lnSpc>
                <a:spcPct val="150000"/>
              </a:lnSpc>
            </a:pPr>
            <a:r>
              <a:rPr lang="pt-BR" sz="2400" dirty="0">
                <a:effectLst/>
                <a:latin typeface="Arial" panose="020B0604020202020204" pitchFamily="34" charset="0"/>
                <a:ea typeface="Arial" panose="020B0604020202020204" pitchFamily="34" charset="0"/>
              </a:rPr>
              <a:t>INSTRUÇÃO NORMATIVA Nº 172/2022 (TCE-PR)</a:t>
            </a:r>
          </a:p>
          <a:p>
            <a:pPr algn="just">
              <a:lnSpc>
                <a:spcPct val="150000"/>
              </a:lnSpc>
            </a:pPr>
            <a:endParaRPr lang="pt-BR" sz="2400" dirty="0">
              <a:effectLst/>
              <a:highlight>
                <a:srgbClr val="FFFF00"/>
              </a:highlight>
              <a:latin typeface="Arial" panose="020B0604020202020204" pitchFamily="34" charset="0"/>
              <a:ea typeface="Arial" panose="020B0604020202020204" pitchFamily="34" charset="0"/>
              <a:cs typeface="Arial" panose="020B0604020202020204" pitchFamily="34" charset="0"/>
            </a:endParaRPr>
          </a:p>
          <a:p>
            <a:pPr algn="just">
              <a:lnSpc>
                <a:spcPct val="150000"/>
              </a:lnSpc>
            </a:pPr>
            <a:r>
              <a:rPr lang="pt-BR" sz="2400" b="1" dirty="0">
                <a:effectLst/>
                <a:latin typeface="Arial" panose="020B0604020202020204" pitchFamily="34" charset="0"/>
                <a:ea typeface="Arial" panose="020B0604020202020204" pitchFamily="34" charset="0"/>
                <a:cs typeface="Arial" panose="020B0604020202020204" pitchFamily="34" charset="0"/>
              </a:rPr>
              <a:t>Art. 16. </a:t>
            </a:r>
            <a:r>
              <a:rPr lang="pt-BR" sz="2400" dirty="0">
                <a:solidFill>
                  <a:schemeClr val="accent1">
                    <a:lumMod val="75000"/>
                  </a:schemeClr>
                </a:solidFill>
                <a:effectLst/>
                <a:latin typeface="Arial" panose="020B0604020202020204" pitchFamily="34" charset="0"/>
                <a:ea typeface="Arial" panose="020B0604020202020204" pitchFamily="34" charset="0"/>
                <a:cs typeface="Arial" panose="020B0604020202020204" pitchFamily="34" charset="0"/>
              </a:rPr>
              <a:t>O processo de Prestação de Contas de Prefeito Municipal </a:t>
            </a:r>
            <a:r>
              <a:rPr lang="pt-BR" sz="2400" b="1" u="sng" dirty="0">
                <a:solidFill>
                  <a:schemeClr val="accent1">
                    <a:lumMod val="75000"/>
                  </a:schemeClr>
                </a:solidFill>
                <a:effectLst/>
                <a:latin typeface="Arial" panose="020B0604020202020204" pitchFamily="34" charset="0"/>
                <a:ea typeface="Arial" panose="020B0604020202020204" pitchFamily="34" charset="0"/>
                <a:cs typeface="Arial" panose="020B0604020202020204" pitchFamily="34" charset="0"/>
              </a:rPr>
              <a:t>deverá </a:t>
            </a:r>
            <a:r>
              <a:rPr lang="pt-BR" sz="2400" dirty="0">
                <a:solidFill>
                  <a:schemeClr val="accent1">
                    <a:lumMod val="75000"/>
                  </a:schemeClr>
                </a:solidFill>
                <a:effectLst/>
                <a:latin typeface="Arial" panose="020B0604020202020204" pitchFamily="34" charset="0"/>
                <a:ea typeface="Arial" panose="020B0604020202020204" pitchFamily="34" charset="0"/>
                <a:cs typeface="Arial" panose="020B0604020202020204" pitchFamily="34" charset="0"/>
              </a:rPr>
              <a:t>ser autuado até 31 de março de cada ano pelo Prefeito Municipal em exercício</a:t>
            </a:r>
            <a:r>
              <a:rPr lang="pt-BR" sz="2400" dirty="0">
                <a:effectLst/>
                <a:latin typeface="Arial" panose="020B0604020202020204" pitchFamily="34" charset="0"/>
                <a:ea typeface="Arial" panose="020B0604020202020204" pitchFamily="34" charset="0"/>
                <a:cs typeface="Arial" panose="020B0604020202020204" pitchFamily="34" charset="0"/>
              </a:rPr>
              <a:t>, nos termos do § 1º do art. 23 da Lei Complementar Estadual nº 113, de 2005, e do § 1º do art. 215 do Regimento Interno.</a:t>
            </a:r>
            <a:endParaRPr lang="pt-BR" sz="2400" dirty="0">
              <a:effectLst/>
              <a:latin typeface="Arial" panose="020B0604020202020204" pitchFamily="34" charset="0"/>
              <a:ea typeface="Calibri" panose="020F0502020204030204" pitchFamily="34" charset="0"/>
              <a:cs typeface="Times New Roman" panose="02020603050405020304" pitchFamily="18" charset="0"/>
            </a:endParaRPr>
          </a:p>
          <a:p>
            <a:pPr marL="715963" indent="-715963"/>
            <a:endParaRPr lang="pt-BR" sz="24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2702602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843CA97B-42E1-EB72-99FC-F004CE76B98D}"/>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28F58729-6890-7E12-BFBB-D25AF1C2272F}"/>
              </a:ext>
            </a:extLst>
          </p:cNvPr>
          <p:cNvSpPr txBox="1"/>
          <p:nvPr/>
        </p:nvSpPr>
        <p:spPr>
          <a:xfrm>
            <a:off x="360609" y="835433"/>
            <a:ext cx="11475790" cy="397738"/>
          </a:xfrm>
          <a:prstGeom prst="rect">
            <a:avLst/>
          </a:prstGeom>
          <a:noFill/>
        </p:spPr>
        <p:txBody>
          <a:bodyPr wrap="square" rtlCol="0">
            <a:spAutoFit/>
          </a:bodyPr>
          <a:lstStyle/>
          <a:p>
            <a:pPr>
              <a:lnSpc>
                <a:spcPct val="107000"/>
              </a:lnSpc>
              <a:spcAft>
                <a:spcPts val="800"/>
              </a:spcAft>
            </a:pPr>
            <a:r>
              <a:rPr lang="pt-BR" sz="2000" b="1" kern="100" dirty="0">
                <a:effectLst/>
                <a:highlight>
                  <a:srgbClr val="FFFF00"/>
                </a:highlight>
                <a:latin typeface="Arial" panose="020B0604020202020204" pitchFamily="34" charset="0"/>
                <a:ea typeface="Calibri" panose="020F0502020204030204" pitchFamily="34" charset="0"/>
                <a:cs typeface="Arial" panose="020B0604020202020204" pitchFamily="34" charset="0"/>
              </a:rPr>
              <a:t>DA PRESTAÇÃO DE CONTAS</a:t>
            </a:r>
            <a:endParaRPr lang="pt-BR" sz="2800" b="1" dirty="0">
              <a:effectLst/>
              <a:highlight>
                <a:srgbClr val="FFFF00"/>
              </a:highlight>
              <a:latin typeface="Arial" panose="020B0604020202020204" pitchFamily="34" charset="0"/>
              <a:ea typeface="Times New Roman" panose="02020603050405020304" pitchFamily="18" charset="0"/>
              <a:cs typeface="Arial" panose="020B0604020202020204" pitchFamily="34" charset="0"/>
            </a:endParaRPr>
          </a:p>
        </p:txBody>
      </p:sp>
      <p:sp>
        <p:nvSpPr>
          <p:cNvPr id="4" name="CaixaDeTexto 3">
            <a:extLst>
              <a:ext uri="{FF2B5EF4-FFF2-40B4-BE49-F238E27FC236}">
                <a16:creationId xmlns:a16="http://schemas.microsoft.com/office/drawing/2014/main" id="{1995F00F-7BC5-D8FF-5969-62F473573738}"/>
              </a:ext>
            </a:extLst>
          </p:cNvPr>
          <p:cNvSpPr txBox="1"/>
          <p:nvPr/>
        </p:nvSpPr>
        <p:spPr>
          <a:xfrm>
            <a:off x="360608" y="1376338"/>
            <a:ext cx="11475791" cy="3785652"/>
          </a:xfrm>
          <a:prstGeom prst="rect">
            <a:avLst/>
          </a:prstGeom>
          <a:noFill/>
        </p:spPr>
        <p:txBody>
          <a:bodyPr wrap="square" rtlCol="0">
            <a:spAutoFit/>
          </a:bodyPr>
          <a:lstStyle/>
          <a:p>
            <a:pPr marL="715963" indent="-715963"/>
            <a:r>
              <a:rPr lang="pt-BR" sz="2400" b="1" kern="100" dirty="0">
                <a:effectLst/>
                <a:latin typeface="Arial" panose="020B0604020202020204" pitchFamily="34" charset="0"/>
                <a:ea typeface="Calibri" panose="020F0502020204030204" pitchFamily="34" charset="0"/>
                <a:cs typeface="Arial" panose="020B0604020202020204" pitchFamily="34" charset="0"/>
              </a:rPr>
              <a:t>1 De Prestações de Contas:</a:t>
            </a:r>
          </a:p>
          <a:p>
            <a:pPr marL="715963" indent="-715963"/>
            <a:r>
              <a:rPr lang="pt-BR" sz="2400" kern="100" dirty="0">
                <a:effectLst/>
                <a:latin typeface="Arial" panose="020B0604020202020204" pitchFamily="34" charset="0"/>
                <a:ea typeface="Calibri" panose="020F0502020204030204" pitchFamily="34" charset="0"/>
                <a:cs typeface="Arial" panose="020B0604020202020204" pitchFamily="34" charset="0"/>
              </a:rPr>
              <a:t>c) A quem prestar contas?</a:t>
            </a:r>
          </a:p>
          <a:p>
            <a:pPr marL="715963" indent="-715963"/>
            <a:r>
              <a:rPr lang="pt-BR" sz="2400" kern="100" dirty="0">
                <a:latin typeface="Arial" panose="020B0604020202020204" pitchFamily="34" charset="0"/>
                <a:ea typeface="Calibri" panose="020F0502020204030204" pitchFamily="34" charset="0"/>
                <a:cs typeface="Arial" panose="020B0604020202020204" pitchFamily="34" charset="0"/>
              </a:rPr>
              <a:t>Lei 4.320/64</a:t>
            </a:r>
            <a:endParaRPr lang="pt-BR" sz="2400" kern="100" dirty="0">
              <a:effectLst/>
              <a:latin typeface="Arial" panose="020B0604020202020204" pitchFamily="34" charset="0"/>
              <a:ea typeface="Calibri" panose="020F0502020204030204" pitchFamily="34" charset="0"/>
              <a:cs typeface="Arial" panose="020B0604020202020204" pitchFamily="34" charset="0"/>
            </a:endParaRPr>
          </a:p>
          <a:p>
            <a:pPr marL="715963" indent="-715963"/>
            <a:endParaRPr lang="pt-BR" sz="2400" i="0" u="none" strike="noStrike" dirty="0">
              <a:effectLst/>
              <a:highlight>
                <a:srgbClr val="FFFF00"/>
              </a:highlight>
              <a:latin typeface="Arial" panose="020B0604020202020204" pitchFamily="34" charset="0"/>
              <a:cs typeface="Arial" panose="020B0604020202020204" pitchFamily="34" charset="0"/>
            </a:endParaRPr>
          </a:p>
          <a:p>
            <a:pPr algn="just">
              <a:lnSpc>
                <a:spcPct val="150000"/>
              </a:lnSpc>
            </a:pPr>
            <a:r>
              <a:rPr lang="pt-BR" sz="2400" b="0" i="0" dirty="0">
                <a:solidFill>
                  <a:srgbClr val="000000"/>
                </a:solidFill>
                <a:effectLst/>
                <a:latin typeface="Arial" panose="020B0604020202020204" pitchFamily="34" charset="0"/>
              </a:rPr>
              <a:t>Artigo 82. O </a:t>
            </a:r>
            <a:r>
              <a:rPr lang="pt-BR" sz="2400" b="0" i="0" dirty="0">
                <a:effectLst/>
                <a:latin typeface="Arial" panose="020B0604020202020204" pitchFamily="34" charset="0"/>
              </a:rPr>
              <a:t>Poder Executivo, </a:t>
            </a:r>
            <a:r>
              <a:rPr lang="pt-BR" sz="2400" b="1" i="0" u="sng" dirty="0">
                <a:effectLst/>
                <a:latin typeface="Arial" panose="020B0604020202020204" pitchFamily="34" charset="0"/>
              </a:rPr>
              <a:t>anualmente</a:t>
            </a:r>
            <a:r>
              <a:rPr lang="pt-BR" sz="2400" b="0" i="0" dirty="0">
                <a:effectLst/>
                <a:latin typeface="Arial" panose="020B0604020202020204" pitchFamily="34" charset="0"/>
              </a:rPr>
              <a:t>, prestará contas ao Poder Legislativo, no prazo estabelecido nas Constituições ou nas Leis orgânicas dos Municípios.</a:t>
            </a:r>
          </a:p>
          <a:p>
            <a:pPr algn="just">
              <a:lnSpc>
                <a:spcPct val="150000"/>
              </a:lnSpc>
            </a:pPr>
            <a:r>
              <a:rPr lang="pt-BR" sz="2400" b="0" i="0" dirty="0">
                <a:effectLst/>
                <a:latin typeface="Arial" panose="020B0604020202020204" pitchFamily="34" charset="0"/>
              </a:rPr>
              <a:t>§ 1º As contas do Poder Executivo serão submetidas ao Poder Legislativo, com Parecer prévio do Tribunal de Contas ou órgão equivalente.</a:t>
            </a:r>
            <a:endParaRPr lang="pt-BR" sz="24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3739925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95D0E735-7EC3-DF27-1D74-491FDB7C4AB3}"/>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969113F4-6931-FB2A-DD2C-55AB93D2476E}"/>
              </a:ext>
            </a:extLst>
          </p:cNvPr>
          <p:cNvSpPr txBox="1"/>
          <p:nvPr/>
        </p:nvSpPr>
        <p:spPr>
          <a:xfrm>
            <a:off x="256823" y="811369"/>
            <a:ext cx="11475790" cy="397738"/>
          </a:xfrm>
          <a:prstGeom prst="rect">
            <a:avLst/>
          </a:prstGeom>
          <a:noFill/>
        </p:spPr>
        <p:txBody>
          <a:bodyPr wrap="square" rtlCol="0">
            <a:spAutoFit/>
          </a:bodyPr>
          <a:lstStyle/>
          <a:p>
            <a:pPr>
              <a:lnSpc>
                <a:spcPct val="107000"/>
              </a:lnSpc>
              <a:spcAft>
                <a:spcPts val="800"/>
              </a:spcAft>
            </a:pPr>
            <a:r>
              <a:rPr lang="pt-BR" sz="2000" b="1" kern="100" dirty="0">
                <a:highlight>
                  <a:srgbClr val="FFFF00"/>
                </a:highlight>
                <a:latin typeface="Arial" panose="020B0604020202020204" pitchFamily="34" charset="0"/>
                <a:ea typeface="Times New Roman" panose="02020603050405020304" pitchFamily="18" charset="0"/>
                <a:cs typeface="Arial" panose="020B0604020202020204" pitchFamily="34" charset="0"/>
              </a:rPr>
              <a:t>DA PRESTAÇÃO DE CONTAS</a:t>
            </a:r>
            <a:endParaRPr lang="pt-BR" sz="2800" b="1" dirty="0">
              <a:effectLst/>
              <a:highlight>
                <a:srgbClr val="FFFF00"/>
              </a:highlight>
              <a:latin typeface="Arial" panose="020B0604020202020204" pitchFamily="34" charset="0"/>
              <a:ea typeface="Times New Roman" panose="02020603050405020304" pitchFamily="18" charset="0"/>
              <a:cs typeface="Arial" panose="020B0604020202020204" pitchFamily="34" charset="0"/>
            </a:endParaRPr>
          </a:p>
        </p:txBody>
      </p:sp>
      <p:sp>
        <p:nvSpPr>
          <p:cNvPr id="4" name="CaixaDeTexto 3">
            <a:extLst>
              <a:ext uri="{FF2B5EF4-FFF2-40B4-BE49-F238E27FC236}">
                <a16:creationId xmlns:a16="http://schemas.microsoft.com/office/drawing/2014/main" id="{74293E67-37D2-90EF-5129-29FA8A3FAFD8}"/>
              </a:ext>
            </a:extLst>
          </p:cNvPr>
          <p:cNvSpPr txBox="1"/>
          <p:nvPr/>
        </p:nvSpPr>
        <p:spPr>
          <a:xfrm>
            <a:off x="360608" y="1376338"/>
            <a:ext cx="11475791" cy="4893647"/>
          </a:xfrm>
          <a:prstGeom prst="rect">
            <a:avLst/>
          </a:prstGeom>
          <a:noFill/>
        </p:spPr>
        <p:txBody>
          <a:bodyPr wrap="square" rtlCol="0">
            <a:spAutoFit/>
          </a:bodyPr>
          <a:lstStyle/>
          <a:p>
            <a:pPr marL="715963" indent="-715963"/>
            <a:r>
              <a:rPr lang="pt-BR" sz="2400" b="1" kern="100" dirty="0">
                <a:effectLst/>
                <a:latin typeface="Arial" panose="020B0604020202020204" pitchFamily="34" charset="0"/>
                <a:ea typeface="Calibri" panose="020F0502020204030204" pitchFamily="34" charset="0"/>
                <a:cs typeface="Arial" panose="020B0604020202020204" pitchFamily="34" charset="0"/>
              </a:rPr>
              <a:t>1 De Prestações de Contas:</a:t>
            </a:r>
          </a:p>
          <a:p>
            <a:pPr marL="715963" indent="-715963"/>
            <a:r>
              <a:rPr lang="pt-BR" sz="2400" kern="100" dirty="0">
                <a:effectLst/>
                <a:latin typeface="Arial" panose="020B0604020202020204" pitchFamily="34" charset="0"/>
                <a:ea typeface="Calibri" panose="020F0502020204030204" pitchFamily="34" charset="0"/>
                <a:cs typeface="Arial" panose="020B0604020202020204" pitchFamily="34" charset="0"/>
              </a:rPr>
              <a:t>d) Principais motivos das desaprovações</a:t>
            </a:r>
          </a:p>
          <a:p>
            <a:pPr marL="342900" indent="-342900" algn="just">
              <a:lnSpc>
                <a:spcPct val="150000"/>
              </a:lnSpc>
              <a:buFont typeface="Arial" panose="020B0604020202020204" pitchFamily="34" charset="0"/>
              <a:buChar char="•"/>
            </a:pPr>
            <a:r>
              <a:rPr lang="pt-BR" sz="2400" dirty="0">
                <a:latin typeface="Arial" panose="020B0604020202020204" pitchFamily="34" charset="0"/>
                <a:cs typeface="Arial" panose="020B0604020202020204" pitchFamily="34" charset="0"/>
              </a:rPr>
              <a:t>Obrigações de </a:t>
            </a:r>
            <a:r>
              <a:rPr lang="pt-BR" sz="2400" u="sng" dirty="0">
                <a:latin typeface="Arial" panose="020B0604020202020204" pitchFamily="34" charset="0"/>
                <a:cs typeface="Arial" panose="020B0604020202020204" pitchFamily="34" charset="0"/>
              </a:rPr>
              <a:t>despesa contraídas nos últimos dois quadrimestres do mandato </a:t>
            </a:r>
            <a:r>
              <a:rPr lang="pt-BR" sz="2400" dirty="0">
                <a:latin typeface="Arial" panose="020B0604020202020204" pitchFamily="34" charset="0"/>
                <a:cs typeface="Arial" panose="020B0604020202020204" pitchFamily="34" charset="0"/>
              </a:rPr>
              <a:t>que tenham parcelas a serem pagas no exercício seguinte </a:t>
            </a:r>
            <a:r>
              <a:rPr lang="pt-BR" sz="2400" u="sng" dirty="0">
                <a:latin typeface="Arial" panose="020B0604020202020204" pitchFamily="34" charset="0"/>
                <a:cs typeface="Arial" panose="020B0604020202020204" pitchFamily="34" charset="0"/>
              </a:rPr>
              <a:t>sem que haja suficiente disponibilidade de caixa</a:t>
            </a:r>
            <a:r>
              <a:rPr lang="pt-BR" sz="2400" dirty="0">
                <a:latin typeface="Arial" panose="020B0604020202020204" pitchFamily="34" charset="0"/>
                <a:cs typeface="Arial" panose="020B0604020202020204" pitchFamily="34" charset="0"/>
              </a:rPr>
              <a:t>, conforme critérios fixados no Prejulgado 15. </a:t>
            </a:r>
          </a:p>
          <a:p>
            <a:pPr marL="342900" indent="-342900" algn="just">
              <a:lnSpc>
                <a:spcPct val="150000"/>
              </a:lnSpc>
              <a:buFont typeface="Arial" panose="020B0604020202020204" pitchFamily="34" charset="0"/>
              <a:buChar char="•"/>
            </a:pPr>
            <a:r>
              <a:rPr lang="pt-BR" sz="2400" u="sng" dirty="0">
                <a:latin typeface="Arial" panose="020B0604020202020204" pitchFamily="34" charset="0"/>
                <a:cs typeface="Arial" panose="020B0604020202020204" pitchFamily="34" charset="0"/>
              </a:rPr>
              <a:t>Despesas com publicidade </a:t>
            </a:r>
            <a:r>
              <a:rPr lang="pt-BR" sz="2400" dirty="0">
                <a:latin typeface="Arial" panose="020B0604020202020204" pitchFamily="34" charset="0"/>
                <a:cs typeface="Arial" panose="020B0604020202020204" pitchFamily="34" charset="0"/>
              </a:rPr>
              <a:t>institucional realizadas no </a:t>
            </a:r>
            <a:r>
              <a:rPr lang="pt-BR" sz="2400" u="sng" dirty="0">
                <a:latin typeface="Arial" panose="020B0604020202020204" pitchFamily="34" charset="0"/>
                <a:cs typeface="Arial" panose="020B0604020202020204" pitchFamily="34" charset="0"/>
              </a:rPr>
              <a:t>período que antecede as eleições</a:t>
            </a:r>
            <a:r>
              <a:rPr lang="pt-BR" sz="2400" dirty="0">
                <a:solidFill>
                  <a:srgbClr val="FF0000"/>
                </a:solidFill>
                <a:latin typeface="Arial" panose="020B0604020202020204" pitchFamily="34" charset="0"/>
                <a:cs typeface="Arial" panose="020B0604020202020204" pitchFamily="34" charset="0"/>
              </a:rPr>
              <a:t> </a:t>
            </a:r>
            <a:r>
              <a:rPr lang="pt-BR" sz="2400" dirty="0">
                <a:latin typeface="Arial" panose="020B0604020202020204" pitchFamily="34" charset="0"/>
                <a:cs typeface="Arial" panose="020B0604020202020204" pitchFamily="34" charset="0"/>
              </a:rPr>
              <a:t>auto promoção entre outros (exceto a publicação legal das normas, regulamentos e editais). </a:t>
            </a:r>
          </a:p>
          <a:p>
            <a:pPr algn="just"/>
            <a:endParaRPr lang="pt-BR" sz="48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2404785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4974C494-09BF-E87E-2DE9-856926312A22}"/>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81ADB6D8-A876-7123-36C9-42F7D3763C9C}"/>
              </a:ext>
            </a:extLst>
          </p:cNvPr>
          <p:cNvSpPr txBox="1"/>
          <p:nvPr/>
        </p:nvSpPr>
        <p:spPr>
          <a:xfrm>
            <a:off x="256823" y="811369"/>
            <a:ext cx="11475790" cy="397738"/>
          </a:xfrm>
          <a:prstGeom prst="rect">
            <a:avLst/>
          </a:prstGeom>
          <a:noFill/>
        </p:spPr>
        <p:txBody>
          <a:bodyPr wrap="square" rtlCol="0">
            <a:spAutoFit/>
          </a:bodyPr>
          <a:lstStyle/>
          <a:p>
            <a:pPr>
              <a:lnSpc>
                <a:spcPct val="107000"/>
              </a:lnSpc>
              <a:spcAft>
                <a:spcPts val="800"/>
              </a:spcAft>
            </a:pPr>
            <a:r>
              <a:rPr lang="pt-BR" sz="2000" b="1" kern="100" dirty="0">
                <a:highlight>
                  <a:srgbClr val="FFFF00"/>
                </a:highlight>
                <a:latin typeface="Arial" panose="020B0604020202020204" pitchFamily="34" charset="0"/>
                <a:ea typeface="Times New Roman" panose="02020603050405020304" pitchFamily="18" charset="0"/>
                <a:cs typeface="Arial" panose="020B0604020202020204" pitchFamily="34" charset="0"/>
              </a:rPr>
              <a:t>DA PRESTAÇÃO DE CONTAS</a:t>
            </a:r>
            <a:endParaRPr lang="pt-BR" sz="2800" b="1" dirty="0">
              <a:effectLst/>
              <a:highlight>
                <a:srgbClr val="FFFF00"/>
              </a:highlight>
              <a:latin typeface="Arial" panose="020B0604020202020204" pitchFamily="34" charset="0"/>
              <a:ea typeface="Times New Roman" panose="02020603050405020304" pitchFamily="18" charset="0"/>
              <a:cs typeface="Arial" panose="020B0604020202020204" pitchFamily="34" charset="0"/>
            </a:endParaRPr>
          </a:p>
        </p:txBody>
      </p:sp>
      <p:sp>
        <p:nvSpPr>
          <p:cNvPr id="4" name="CaixaDeTexto 3">
            <a:extLst>
              <a:ext uri="{FF2B5EF4-FFF2-40B4-BE49-F238E27FC236}">
                <a16:creationId xmlns:a16="http://schemas.microsoft.com/office/drawing/2014/main" id="{1E942B54-C8C2-F4C1-7B9C-B6F5E8463ACF}"/>
              </a:ext>
            </a:extLst>
          </p:cNvPr>
          <p:cNvSpPr txBox="1"/>
          <p:nvPr/>
        </p:nvSpPr>
        <p:spPr>
          <a:xfrm>
            <a:off x="360608" y="1749317"/>
            <a:ext cx="11475791" cy="3231654"/>
          </a:xfrm>
          <a:prstGeom prst="rect">
            <a:avLst/>
          </a:prstGeom>
          <a:noFill/>
        </p:spPr>
        <p:txBody>
          <a:bodyPr wrap="square" rtlCol="0">
            <a:spAutoFit/>
          </a:bodyPr>
          <a:lstStyle/>
          <a:p>
            <a:pPr marL="715963" indent="-715963"/>
            <a:r>
              <a:rPr lang="pt-BR" sz="2400" kern="100" dirty="0">
                <a:effectLst/>
                <a:latin typeface="Arial" panose="020B0604020202020204" pitchFamily="34" charset="0"/>
                <a:ea typeface="Calibri" panose="020F0502020204030204" pitchFamily="34" charset="0"/>
                <a:cs typeface="Arial" panose="020B0604020202020204" pitchFamily="34" charset="0"/>
              </a:rPr>
              <a:t>d) Principais motivos das desaprovações</a:t>
            </a:r>
          </a:p>
          <a:p>
            <a:pPr marL="342900" indent="-342900" algn="just">
              <a:lnSpc>
                <a:spcPct val="150000"/>
              </a:lnSpc>
              <a:buFont typeface="Arial" panose="020B0604020202020204" pitchFamily="34" charset="0"/>
              <a:buChar char="•"/>
            </a:pPr>
            <a:r>
              <a:rPr lang="pt-BR" sz="2400" dirty="0">
                <a:latin typeface="Arial" panose="020B0604020202020204" pitchFamily="34" charset="0"/>
                <a:cs typeface="Arial" panose="020B0604020202020204" pitchFamily="34" charset="0"/>
              </a:rPr>
              <a:t>Não encaminhamento do Certificado de Regularidade Previdenciária – CRP, emitido pela Secretaria de Previdência vigente na data da prestação de contas.</a:t>
            </a:r>
          </a:p>
          <a:p>
            <a:pPr marL="342900" indent="-342900" algn="just">
              <a:lnSpc>
                <a:spcPct val="150000"/>
              </a:lnSpc>
              <a:buFont typeface="Arial" panose="020B0604020202020204" pitchFamily="34" charset="0"/>
              <a:buChar char="•"/>
            </a:pPr>
            <a:r>
              <a:rPr lang="pt-BR" sz="2400" dirty="0">
                <a:latin typeface="Arial" panose="020B0604020202020204" pitchFamily="34" charset="0"/>
                <a:cs typeface="Arial" panose="020B0604020202020204" pitchFamily="34" charset="0"/>
              </a:rPr>
              <a:t>Ausência de pagamento de aportes para cobertura do déficit atuarial na forma.</a:t>
            </a:r>
          </a:p>
          <a:p>
            <a:pPr marL="342900" indent="-342900" algn="just">
              <a:lnSpc>
                <a:spcPct val="150000"/>
              </a:lnSpc>
              <a:buFont typeface="Arial" panose="020B0604020202020204" pitchFamily="34" charset="0"/>
              <a:buChar char="•"/>
            </a:pPr>
            <a:r>
              <a:rPr lang="pt-BR" sz="2400" dirty="0">
                <a:latin typeface="Arial" panose="020B0604020202020204" pitchFamily="34" charset="0"/>
                <a:cs typeface="Arial" panose="020B0604020202020204" pitchFamily="34" charset="0"/>
              </a:rPr>
              <a:t>Não encaminhamento do parecer do Conselho Municipal de Saúde devidamente assinado pela maioria dos seus membros. </a:t>
            </a:r>
            <a:endParaRPr lang="pt-BR" sz="24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741526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C8B12DEC-0674-8A20-7C29-D27E33D3982D}"/>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FA5D87FA-2C50-AE47-E98A-07EDAF145811}"/>
              </a:ext>
            </a:extLst>
          </p:cNvPr>
          <p:cNvSpPr txBox="1"/>
          <p:nvPr/>
        </p:nvSpPr>
        <p:spPr>
          <a:xfrm>
            <a:off x="256823" y="811369"/>
            <a:ext cx="11475790" cy="397738"/>
          </a:xfrm>
          <a:prstGeom prst="rect">
            <a:avLst/>
          </a:prstGeom>
          <a:noFill/>
        </p:spPr>
        <p:txBody>
          <a:bodyPr wrap="square" rtlCol="0">
            <a:spAutoFit/>
          </a:bodyPr>
          <a:lstStyle/>
          <a:p>
            <a:pPr>
              <a:lnSpc>
                <a:spcPct val="107000"/>
              </a:lnSpc>
              <a:spcAft>
                <a:spcPts val="800"/>
              </a:spcAft>
            </a:pPr>
            <a:r>
              <a:rPr lang="pt-BR" sz="2000" b="1" kern="100" dirty="0">
                <a:effectLst/>
                <a:highlight>
                  <a:srgbClr val="FFFF00"/>
                </a:highlight>
                <a:latin typeface="Arial" panose="020B0604020202020204" pitchFamily="34" charset="0"/>
                <a:ea typeface="Calibri" panose="020F0502020204030204" pitchFamily="34" charset="0"/>
                <a:cs typeface="Arial" panose="020B0604020202020204" pitchFamily="34" charset="0"/>
              </a:rPr>
              <a:t>Controle Interno - </a:t>
            </a:r>
            <a:r>
              <a:rPr lang="pt-BR" sz="2000" b="1" dirty="0">
                <a:effectLst/>
                <a:highlight>
                  <a:srgbClr val="FFFF00"/>
                </a:highlight>
                <a:latin typeface="Arial" panose="020B0604020202020204" pitchFamily="34" charset="0"/>
                <a:ea typeface="Calibri" panose="020F0502020204030204" pitchFamily="34" charset="0"/>
                <a:cs typeface="Arial" panose="020B0604020202020204" pitchFamily="34" charset="0"/>
              </a:rPr>
              <a:t>Em Início de Gestão</a:t>
            </a:r>
            <a:endParaRPr lang="pt-BR" sz="2800" b="1" dirty="0">
              <a:effectLst/>
              <a:highlight>
                <a:srgbClr val="FFFF00"/>
              </a:highlight>
              <a:latin typeface="Arial" panose="020B0604020202020204" pitchFamily="34" charset="0"/>
              <a:ea typeface="Times New Roman" panose="02020603050405020304" pitchFamily="18" charset="0"/>
              <a:cs typeface="Arial" panose="020B0604020202020204" pitchFamily="34" charset="0"/>
            </a:endParaRPr>
          </a:p>
        </p:txBody>
      </p:sp>
      <p:sp>
        <p:nvSpPr>
          <p:cNvPr id="4" name="CaixaDeTexto 3">
            <a:extLst>
              <a:ext uri="{FF2B5EF4-FFF2-40B4-BE49-F238E27FC236}">
                <a16:creationId xmlns:a16="http://schemas.microsoft.com/office/drawing/2014/main" id="{6B6F55FD-D0DF-0082-01D0-CD07A82BB20B}"/>
              </a:ext>
            </a:extLst>
          </p:cNvPr>
          <p:cNvSpPr txBox="1"/>
          <p:nvPr/>
        </p:nvSpPr>
        <p:spPr>
          <a:xfrm>
            <a:off x="360608" y="1376338"/>
            <a:ext cx="11475791" cy="4832092"/>
          </a:xfrm>
          <a:prstGeom prst="rect">
            <a:avLst/>
          </a:prstGeom>
          <a:noFill/>
        </p:spPr>
        <p:txBody>
          <a:bodyPr wrap="square" rtlCol="0">
            <a:spAutoFit/>
          </a:bodyPr>
          <a:lstStyle/>
          <a:p>
            <a:pPr marL="715963" indent="-715963"/>
            <a:r>
              <a:rPr lang="pt-BR" sz="2400" b="1" kern="100" dirty="0">
                <a:effectLst/>
                <a:latin typeface="Arial" panose="020B0604020202020204" pitchFamily="34" charset="0"/>
                <a:ea typeface="Calibri" panose="020F0502020204030204" pitchFamily="34" charset="0"/>
                <a:cs typeface="Arial" panose="020B0604020202020204" pitchFamily="34" charset="0"/>
              </a:rPr>
              <a:t>1 De Prestações de Contas:</a:t>
            </a:r>
          </a:p>
          <a:p>
            <a:pPr marL="715963" indent="-715963"/>
            <a:r>
              <a:rPr lang="pt-BR" sz="2400" kern="100" dirty="0">
                <a:effectLst/>
                <a:latin typeface="Arial" panose="020B0604020202020204" pitchFamily="34" charset="0"/>
                <a:ea typeface="Calibri" panose="020F0502020204030204" pitchFamily="34" charset="0"/>
                <a:cs typeface="Arial" panose="020B0604020202020204" pitchFamily="34" charset="0"/>
              </a:rPr>
              <a:t>d) Principais motivos das desaprovações</a:t>
            </a:r>
          </a:p>
          <a:p>
            <a:pPr marL="342900" indent="-342900" algn="just">
              <a:lnSpc>
                <a:spcPct val="150000"/>
              </a:lnSpc>
              <a:buFont typeface="Arial" panose="020B0604020202020204" pitchFamily="34" charset="0"/>
              <a:buChar char="•"/>
            </a:pPr>
            <a:r>
              <a:rPr lang="pt-BR" sz="2400" dirty="0">
                <a:latin typeface="Arial" panose="020B0604020202020204" pitchFamily="34" charset="0"/>
                <a:cs typeface="Arial" panose="020B0604020202020204" pitchFamily="34" charset="0"/>
              </a:rPr>
              <a:t>Divergências nos registros de transferências constitucionais dos repasses do FPM e FUNDEB; </a:t>
            </a:r>
          </a:p>
          <a:p>
            <a:pPr marL="342900" indent="-342900" algn="just">
              <a:lnSpc>
                <a:spcPct val="150000"/>
              </a:lnSpc>
              <a:buFont typeface="Arial" panose="020B0604020202020204" pitchFamily="34" charset="0"/>
              <a:buChar char="•"/>
            </a:pPr>
            <a:r>
              <a:rPr lang="pt-BR" sz="2400" dirty="0">
                <a:latin typeface="Arial" panose="020B0604020202020204" pitchFamily="34" charset="0"/>
                <a:cs typeface="Arial" panose="020B0604020202020204" pitchFamily="34" charset="0"/>
              </a:rPr>
              <a:t>Divergências de saldos em quaisquer das classes ou grupos do balanço patrimonial emitido pela contabilidade e os dados enviados pelo Sistema de Informações Municipais – Acompanhamento Mensal (SIM-AM); </a:t>
            </a:r>
          </a:p>
          <a:p>
            <a:pPr algn="just"/>
            <a:endParaRPr lang="pt-BR" sz="800" dirty="0">
              <a:effectLst/>
              <a:latin typeface="Arial" panose="020B0604020202020204" pitchFamily="34" charset="0"/>
              <a:ea typeface="Times New Roman" panose="02020603050405020304" pitchFamily="18" charset="0"/>
              <a:cs typeface="Arial" panose="020B0604020202020204" pitchFamily="34" charset="0"/>
            </a:endParaRPr>
          </a:p>
          <a:p>
            <a:pPr algn="just"/>
            <a:r>
              <a:rPr lang="pt-BR" sz="2400" dirty="0">
                <a:effectLst/>
                <a:latin typeface="Arial" panose="020B0604020202020204" pitchFamily="34" charset="0"/>
                <a:ea typeface="Times New Roman" panose="02020603050405020304" pitchFamily="18" charset="0"/>
                <a:cs typeface="Arial" panose="020B0604020202020204" pitchFamily="34" charset="0"/>
              </a:rPr>
              <a:t>Fonte:</a:t>
            </a:r>
          </a:p>
          <a:p>
            <a:pPr algn="just"/>
            <a:r>
              <a:rPr lang="pt-BR" sz="2400" dirty="0">
                <a:effectLst/>
                <a:latin typeface="Arial" panose="020B0604020202020204" pitchFamily="34" charset="0"/>
                <a:ea typeface="Times New Roman" panose="02020603050405020304" pitchFamily="18" charset="0"/>
                <a:cs typeface="Arial" panose="020B0604020202020204" pitchFamily="34" charset="0"/>
                <a:hlinkClick r:id="rId4"/>
              </a:rPr>
              <a:t>https://servicos.tce.pr.gov.br/servicos/srv_ExibirRelatorios.aspx?t=37</a:t>
            </a:r>
            <a:endParaRPr lang="pt-BR" sz="2400" dirty="0">
              <a:effectLst/>
              <a:latin typeface="Arial" panose="020B0604020202020204" pitchFamily="34" charset="0"/>
              <a:ea typeface="Times New Roman" panose="02020603050405020304" pitchFamily="18" charset="0"/>
              <a:cs typeface="Arial" panose="020B0604020202020204" pitchFamily="34" charset="0"/>
            </a:endParaRPr>
          </a:p>
          <a:p>
            <a:pPr algn="just"/>
            <a:r>
              <a:rPr lang="pt-BR" sz="2400" b="0" i="0" u="none" strike="noStrike" dirty="0">
                <a:solidFill>
                  <a:srgbClr val="4671C8"/>
                </a:solidFill>
                <a:effectLst/>
                <a:latin typeface="Open Sans" panose="020F0502020204030204" pitchFamily="34" charset="0"/>
                <a:hlinkClick r:id="rId5"/>
              </a:rPr>
              <a:t>https://contasirregulares.tcu.gov.br</a:t>
            </a:r>
            <a:endParaRPr lang="pt-BR" sz="2400" dirty="0">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8892858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C8B12DEC-0674-8A20-7C29-D27E33D3982D}"/>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FA5D87FA-2C50-AE47-E98A-07EDAF145811}"/>
              </a:ext>
            </a:extLst>
          </p:cNvPr>
          <p:cNvSpPr txBox="1"/>
          <p:nvPr/>
        </p:nvSpPr>
        <p:spPr>
          <a:xfrm>
            <a:off x="256822" y="947693"/>
            <a:ext cx="11475790" cy="397738"/>
          </a:xfrm>
          <a:prstGeom prst="rect">
            <a:avLst/>
          </a:prstGeom>
          <a:noFill/>
        </p:spPr>
        <p:txBody>
          <a:bodyPr wrap="square" rtlCol="0">
            <a:spAutoFit/>
          </a:bodyPr>
          <a:lstStyle/>
          <a:p>
            <a:pPr>
              <a:lnSpc>
                <a:spcPct val="107000"/>
              </a:lnSpc>
              <a:spcAft>
                <a:spcPts val="800"/>
              </a:spcAft>
            </a:pPr>
            <a:r>
              <a:rPr lang="pt-BR" sz="2000" b="1" kern="100" dirty="0">
                <a:effectLst/>
                <a:highlight>
                  <a:srgbClr val="FFFF00"/>
                </a:highlight>
                <a:latin typeface="Arial" panose="020B0604020202020204" pitchFamily="34" charset="0"/>
                <a:ea typeface="Calibri" panose="020F0502020204030204" pitchFamily="34" charset="0"/>
                <a:cs typeface="Arial" panose="020B0604020202020204" pitchFamily="34" charset="0"/>
              </a:rPr>
              <a:t>DA PRESTAÇÃO DE CONTAS</a:t>
            </a:r>
            <a:endParaRPr lang="pt-BR" sz="2800" b="1" dirty="0">
              <a:effectLst/>
              <a:highlight>
                <a:srgbClr val="FFFF00"/>
              </a:highlight>
              <a:latin typeface="Arial" panose="020B0604020202020204" pitchFamily="34" charset="0"/>
              <a:ea typeface="Times New Roman" panose="02020603050405020304" pitchFamily="18" charset="0"/>
              <a:cs typeface="Arial" panose="020B0604020202020204" pitchFamily="34" charset="0"/>
            </a:endParaRPr>
          </a:p>
        </p:txBody>
      </p:sp>
      <p:sp>
        <p:nvSpPr>
          <p:cNvPr id="4" name="CaixaDeTexto 3">
            <a:extLst>
              <a:ext uri="{FF2B5EF4-FFF2-40B4-BE49-F238E27FC236}">
                <a16:creationId xmlns:a16="http://schemas.microsoft.com/office/drawing/2014/main" id="{6B6F55FD-D0DF-0082-01D0-CD07A82BB20B}"/>
              </a:ext>
            </a:extLst>
          </p:cNvPr>
          <p:cNvSpPr txBox="1"/>
          <p:nvPr/>
        </p:nvSpPr>
        <p:spPr>
          <a:xfrm>
            <a:off x="256822" y="1879492"/>
            <a:ext cx="5205515" cy="2554545"/>
          </a:xfrm>
          <a:prstGeom prst="rect">
            <a:avLst/>
          </a:prstGeom>
          <a:noFill/>
        </p:spPr>
        <p:txBody>
          <a:bodyPr wrap="square" rtlCol="0">
            <a:spAutoFit/>
          </a:bodyPr>
          <a:lstStyle/>
          <a:p>
            <a:pPr marL="715963" indent="-715963"/>
            <a:r>
              <a:rPr lang="pt-BR" sz="2000" kern="100" dirty="0">
                <a:effectLst/>
                <a:latin typeface="Arial" panose="020B0604020202020204" pitchFamily="34" charset="0"/>
                <a:ea typeface="Calibri" panose="020F0502020204030204" pitchFamily="34" charset="0"/>
                <a:cs typeface="Arial" panose="020B0604020202020204" pitchFamily="34" charset="0"/>
              </a:rPr>
              <a:t>Principais motivos das desaprovações</a:t>
            </a:r>
          </a:p>
          <a:p>
            <a:pPr algn="just"/>
            <a:endParaRPr lang="pt-BR" sz="2000" dirty="0">
              <a:effectLst/>
              <a:latin typeface="Arial" panose="020B0604020202020204" pitchFamily="34" charset="0"/>
              <a:ea typeface="Times New Roman" panose="02020603050405020304" pitchFamily="18" charset="0"/>
              <a:cs typeface="Arial" panose="020B0604020202020204" pitchFamily="34" charset="0"/>
            </a:endParaRPr>
          </a:p>
          <a:p>
            <a:pPr algn="just"/>
            <a:r>
              <a:rPr lang="pt-BR" sz="2000" dirty="0">
                <a:effectLst/>
                <a:latin typeface="Arial" panose="020B0604020202020204" pitchFamily="34" charset="0"/>
                <a:ea typeface="Times New Roman" panose="02020603050405020304" pitchFamily="18" charset="0"/>
                <a:cs typeface="Arial" panose="020B0604020202020204" pitchFamily="34" charset="0"/>
              </a:rPr>
              <a:t>Fonte:</a:t>
            </a:r>
          </a:p>
          <a:p>
            <a:pPr algn="just"/>
            <a:r>
              <a:rPr lang="pt-BR" sz="2000" dirty="0">
                <a:effectLst/>
                <a:latin typeface="Arial" panose="020B0604020202020204" pitchFamily="34" charset="0"/>
                <a:ea typeface="Times New Roman" panose="02020603050405020304" pitchFamily="18" charset="0"/>
                <a:cs typeface="Arial" panose="020B0604020202020204" pitchFamily="34" charset="0"/>
                <a:hlinkClick r:id="rId4"/>
              </a:rPr>
              <a:t>https://servicos.tce.pr.gov.br/servicos/srv_ExibirRelatorios.aspx?t=37</a:t>
            </a:r>
            <a:endParaRPr lang="pt-BR" sz="2000" dirty="0">
              <a:effectLst/>
              <a:latin typeface="Arial" panose="020B0604020202020204" pitchFamily="34" charset="0"/>
              <a:ea typeface="Times New Roman" panose="02020603050405020304" pitchFamily="18" charset="0"/>
              <a:cs typeface="Arial" panose="020B0604020202020204" pitchFamily="34" charset="0"/>
            </a:endParaRPr>
          </a:p>
          <a:p>
            <a:pPr algn="just"/>
            <a:endParaRPr lang="pt-BR" sz="2000" dirty="0">
              <a:latin typeface="Arial" panose="020B0604020202020204" pitchFamily="34" charset="0"/>
              <a:ea typeface="Times New Roman" panose="02020603050405020304" pitchFamily="18" charset="0"/>
              <a:cs typeface="Arial" panose="020B0604020202020204" pitchFamily="34" charset="0"/>
            </a:endParaRPr>
          </a:p>
          <a:p>
            <a:pPr algn="just"/>
            <a:r>
              <a:rPr lang="pt-BR" sz="2000" dirty="0">
                <a:latin typeface="Arial" panose="020B0604020202020204" pitchFamily="34" charset="0"/>
                <a:ea typeface="Times New Roman" panose="02020603050405020304" pitchFamily="18" charset="0"/>
                <a:cs typeface="Arial" panose="020B0604020202020204" pitchFamily="34" charset="0"/>
                <a:hlinkClick r:id="rId5"/>
              </a:rPr>
              <a:t>https://www1.tce.pr.gov.br/multimidia/2021/9/pdf/00360156.pdf</a:t>
            </a:r>
            <a:r>
              <a:rPr lang="pt-BR" sz="2000" dirty="0">
                <a:latin typeface="Arial" panose="020B0604020202020204" pitchFamily="34" charset="0"/>
                <a:ea typeface="Times New Roman" panose="02020603050405020304" pitchFamily="18" charset="0"/>
                <a:cs typeface="Arial" panose="020B0604020202020204" pitchFamily="34" charset="0"/>
              </a:rPr>
              <a:t> </a:t>
            </a:r>
            <a:endParaRPr lang="pt-BR" sz="2000" dirty="0">
              <a:effectLst/>
              <a:latin typeface="Arial" panose="020B0604020202020204" pitchFamily="34" charset="0"/>
              <a:ea typeface="Times New Roman" panose="02020603050405020304" pitchFamily="18" charset="0"/>
              <a:cs typeface="Arial" panose="020B0604020202020204" pitchFamily="34" charset="0"/>
            </a:endParaRPr>
          </a:p>
        </p:txBody>
      </p:sp>
      <p:pic>
        <p:nvPicPr>
          <p:cNvPr id="5" name="Imagem 4"/>
          <p:cNvPicPr>
            <a:picLocks noChangeAspect="1"/>
          </p:cNvPicPr>
          <p:nvPr/>
        </p:nvPicPr>
        <p:blipFill>
          <a:blip r:embed="rId6"/>
          <a:stretch>
            <a:fillRect/>
          </a:stretch>
        </p:blipFill>
        <p:spPr>
          <a:xfrm>
            <a:off x="5012276" y="811369"/>
            <a:ext cx="6591300" cy="5535181"/>
          </a:xfrm>
          <a:prstGeom prst="rect">
            <a:avLst/>
          </a:prstGeom>
        </p:spPr>
      </p:pic>
    </p:spTree>
    <p:extLst>
      <p:ext uri="{BB962C8B-B14F-4D97-AF65-F5344CB8AC3E}">
        <p14:creationId xmlns:p14="http://schemas.microsoft.com/office/powerpoint/2010/main" val="42516149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0290CF60-8C12-CFA0-2E4D-2F79F9962930}"/>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B23B9717-A769-A74C-172B-28260B51C4B6}"/>
              </a:ext>
            </a:extLst>
          </p:cNvPr>
          <p:cNvSpPr txBox="1"/>
          <p:nvPr/>
        </p:nvSpPr>
        <p:spPr>
          <a:xfrm>
            <a:off x="256823" y="811369"/>
            <a:ext cx="11475790" cy="397738"/>
          </a:xfrm>
          <a:prstGeom prst="rect">
            <a:avLst/>
          </a:prstGeom>
          <a:noFill/>
        </p:spPr>
        <p:txBody>
          <a:bodyPr wrap="square" rtlCol="0">
            <a:spAutoFit/>
          </a:bodyPr>
          <a:lstStyle/>
          <a:p>
            <a:pPr>
              <a:lnSpc>
                <a:spcPct val="107000"/>
              </a:lnSpc>
              <a:spcAft>
                <a:spcPts val="800"/>
              </a:spcAft>
            </a:pPr>
            <a:r>
              <a:rPr lang="pt-BR" sz="2000" b="1" kern="100" dirty="0">
                <a:effectLst/>
                <a:highlight>
                  <a:srgbClr val="FFFF00"/>
                </a:highlight>
                <a:latin typeface="Arial" panose="020B0604020202020204" pitchFamily="34" charset="0"/>
                <a:ea typeface="Calibri" panose="020F0502020204030204" pitchFamily="34" charset="0"/>
                <a:cs typeface="Arial" panose="020B0604020202020204" pitchFamily="34" charset="0"/>
              </a:rPr>
              <a:t>DA PRESTAÇÃO DE CONTAS</a:t>
            </a:r>
            <a:endParaRPr lang="pt-BR" sz="2800" b="1" dirty="0">
              <a:effectLst/>
              <a:highlight>
                <a:srgbClr val="FFFF00"/>
              </a:highlight>
              <a:latin typeface="Arial" panose="020B0604020202020204" pitchFamily="34" charset="0"/>
              <a:ea typeface="Times New Roman" panose="02020603050405020304" pitchFamily="18" charset="0"/>
              <a:cs typeface="Arial" panose="020B0604020202020204" pitchFamily="34" charset="0"/>
            </a:endParaRPr>
          </a:p>
        </p:txBody>
      </p:sp>
      <p:sp>
        <p:nvSpPr>
          <p:cNvPr id="4" name="CaixaDeTexto 3">
            <a:extLst>
              <a:ext uri="{FF2B5EF4-FFF2-40B4-BE49-F238E27FC236}">
                <a16:creationId xmlns:a16="http://schemas.microsoft.com/office/drawing/2014/main" id="{B07723AF-0113-E05C-0951-C477B67DA760}"/>
              </a:ext>
            </a:extLst>
          </p:cNvPr>
          <p:cNvSpPr txBox="1"/>
          <p:nvPr/>
        </p:nvSpPr>
        <p:spPr>
          <a:xfrm>
            <a:off x="360608" y="1376338"/>
            <a:ext cx="11475791" cy="6001643"/>
          </a:xfrm>
          <a:prstGeom prst="rect">
            <a:avLst/>
          </a:prstGeom>
          <a:noFill/>
        </p:spPr>
        <p:txBody>
          <a:bodyPr wrap="square" rtlCol="0">
            <a:spAutoFit/>
          </a:bodyPr>
          <a:lstStyle/>
          <a:p>
            <a:r>
              <a:rPr lang="pt-BR" sz="2400" kern="100" dirty="0">
                <a:effectLst/>
                <a:latin typeface="Arial" panose="020B0604020202020204" pitchFamily="34" charset="0"/>
                <a:ea typeface="Calibri" panose="020F0502020204030204" pitchFamily="34" charset="0"/>
                <a:cs typeface="Arial" panose="020B0604020202020204" pitchFamily="34" charset="0"/>
              </a:rPr>
              <a:t>Consequências das desaprovações</a:t>
            </a:r>
          </a:p>
          <a:p>
            <a:pPr algn="just"/>
            <a:r>
              <a:rPr lang="pt-BR" sz="2400" b="0" i="0" dirty="0">
                <a:solidFill>
                  <a:srgbClr val="000000"/>
                </a:solidFill>
                <a:effectLst/>
                <a:latin typeface="Arial" panose="020B0604020202020204" pitchFamily="34" charset="0"/>
              </a:rPr>
              <a:t>LC 101/2000</a:t>
            </a:r>
          </a:p>
          <a:p>
            <a:pPr algn="just"/>
            <a:endParaRPr lang="pt-BR" sz="2400" b="0" i="0" dirty="0">
              <a:solidFill>
                <a:srgbClr val="000000"/>
              </a:solidFill>
              <a:effectLst/>
              <a:highlight>
                <a:srgbClr val="FFFF00"/>
              </a:highlight>
              <a:latin typeface="Arial" panose="020B0604020202020204" pitchFamily="34" charset="0"/>
            </a:endParaRPr>
          </a:p>
          <a:p>
            <a:pPr algn="just"/>
            <a:r>
              <a:rPr lang="pt-BR" sz="2400" b="0" i="0" dirty="0">
                <a:solidFill>
                  <a:srgbClr val="000000"/>
                </a:solidFill>
                <a:effectLst/>
                <a:latin typeface="Arial" panose="020B0604020202020204" pitchFamily="34" charset="0"/>
              </a:rPr>
              <a:t>Art. 25.</a:t>
            </a:r>
            <a:r>
              <a:rPr lang="pt-BR" sz="2400" b="1" i="0" dirty="0">
                <a:solidFill>
                  <a:srgbClr val="000000"/>
                </a:solidFill>
                <a:effectLst/>
                <a:latin typeface="Arial" panose="020B0604020202020204" pitchFamily="34" charset="0"/>
              </a:rPr>
              <a:t> </a:t>
            </a:r>
            <a:r>
              <a:rPr lang="pt-BR" sz="2400" b="0" i="0" dirty="0">
                <a:solidFill>
                  <a:srgbClr val="000000"/>
                </a:solidFill>
                <a:effectLst/>
                <a:latin typeface="Arial" panose="020B0604020202020204" pitchFamily="34" charset="0"/>
              </a:rPr>
              <a:t>Para efeito desta Lei Complementar,</a:t>
            </a:r>
            <a:r>
              <a:rPr lang="pt-BR" sz="2400" b="0" i="0" dirty="0">
                <a:effectLst/>
                <a:latin typeface="Arial" panose="020B0604020202020204" pitchFamily="34" charset="0"/>
              </a:rPr>
              <a:t> </a:t>
            </a:r>
            <a:r>
              <a:rPr lang="pt-BR" sz="2400" b="0" i="0" dirty="0">
                <a:solidFill>
                  <a:srgbClr val="000000"/>
                </a:solidFill>
                <a:effectLst/>
                <a:latin typeface="Arial" panose="020B0604020202020204" pitchFamily="34" charset="0"/>
              </a:rPr>
              <a:t>entende-se por </a:t>
            </a:r>
            <a:r>
              <a:rPr lang="pt-BR" sz="2400" b="0" i="0" dirty="0">
                <a:solidFill>
                  <a:srgbClr val="FF0000"/>
                </a:solidFill>
                <a:effectLst/>
                <a:latin typeface="Arial" panose="020B0604020202020204" pitchFamily="34" charset="0"/>
              </a:rPr>
              <a:t>transferência voluntária a entrega de recursos correntes ou de capital a outro ente da Federação</a:t>
            </a:r>
            <a:r>
              <a:rPr lang="pt-BR" sz="2400" b="0" i="0" dirty="0">
                <a:solidFill>
                  <a:srgbClr val="000000"/>
                </a:solidFill>
                <a:effectLst/>
                <a:latin typeface="Arial" panose="020B0604020202020204" pitchFamily="34" charset="0"/>
              </a:rPr>
              <a:t>, a </a:t>
            </a:r>
            <a:r>
              <a:rPr lang="pt-BR" sz="2400" b="0" i="0" dirty="0">
                <a:solidFill>
                  <a:srgbClr val="0000FF"/>
                </a:solidFill>
                <a:effectLst/>
                <a:latin typeface="Arial" panose="020B0604020202020204" pitchFamily="34" charset="0"/>
              </a:rPr>
              <a:t>título de cooperação, auxílio ou assistência financeira, que não decorra de determinação constitucional, legal ou os destinados ao Sistema Único de Saúde.</a:t>
            </a:r>
          </a:p>
          <a:p>
            <a:pPr algn="just"/>
            <a:r>
              <a:rPr lang="pt-BR" sz="2400" b="0" i="0" dirty="0">
                <a:solidFill>
                  <a:srgbClr val="000000"/>
                </a:solidFill>
                <a:effectLst/>
                <a:latin typeface="Arial" panose="020B0604020202020204" pitchFamily="34" charset="0"/>
              </a:rPr>
              <a:t>§ 1</a:t>
            </a:r>
            <a:r>
              <a:rPr lang="pt-BR" sz="2400" b="0" i="0" u="sng" baseline="30000" dirty="0">
                <a:solidFill>
                  <a:srgbClr val="000000"/>
                </a:solidFill>
                <a:effectLst/>
                <a:latin typeface="Arial" panose="020B0604020202020204" pitchFamily="34" charset="0"/>
              </a:rPr>
              <a:t>o</a:t>
            </a:r>
            <a:r>
              <a:rPr lang="pt-BR" sz="2400" b="0" i="0" dirty="0">
                <a:solidFill>
                  <a:srgbClr val="000000"/>
                </a:solidFill>
                <a:effectLst/>
                <a:latin typeface="Arial" panose="020B0604020202020204" pitchFamily="34" charset="0"/>
              </a:rPr>
              <a:t> </a:t>
            </a:r>
            <a:r>
              <a:rPr lang="pt-BR" sz="2400" b="0" i="0" dirty="0">
                <a:solidFill>
                  <a:srgbClr val="FF0000"/>
                </a:solidFill>
                <a:effectLst/>
                <a:latin typeface="Arial" panose="020B0604020202020204" pitchFamily="34" charset="0"/>
              </a:rPr>
              <a:t>São exigências </a:t>
            </a:r>
            <a:r>
              <a:rPr lang="pt-BR" sz="2400" b="0" i="0" dirty="0">
                <a:solidFill>
                  <a:srgbClr val="000000"/>
                </a:solidFill>
                <a:effectLst/>
                <a:latin typeface="Arial" panose="020B0604020202020204" pitchFamily="34" charset="0"/>
              </a:rPr>
              <a:t>para a realização de transferência voluntária, além das estabelecidas na lei de diretrizes orçamentárias:</a:t>
            </a:r>
            <a:endParaRPr lang="pt-BR" sz="2400" dirty="0">
              <a:solidFill>
                <a:srgbClr val="000000"/>
              </a:solidFill>
              <a:latin typeface="Arial" panose="020B0604020202020204" pitchFamily="34" charset="0"/>
            </a:endParaRPr>
          </a:p>
          <a:p>
            <a:pPr algn="just"/>
            <a:r>
              <a:rPr lang="pt-BR" sz="2400" b="0" i="0" dirty="0">
                <a:solidFill>
                  <a:srgbClr val="000000"/>
                </a:solidFill>
                <a:effectLst/>
                <a:latin typeface="Arial" panose="020B0604020202020204" pitchFamily="34" charset="0"/>
              </a:rPr>
              <a:t>IV - </a:t>
            </a:r>
            <a:r>
              <a:rPr lang="pt-BR" sz="2400" b="0" i="0" dirty="0">
                <a:solidFill>
                  <a:srgbClr val="FF0000"/>
                </a:solidFill>
                <a:effectLst/>
                <a:latin typeface="Arial" panose="020B0604020202020204" pitchFamily="34" charset="0"/>
              </a:rPr>
              <a:t>comprovação</a:t>
            </a:r>
            <a:r>
              <a:rPr lang="pt-BR" sz="2400" b="0" i="0" dirty="0">
                <a:solidFill>
                  <a:srgbClr val="000000"/>
                </a:solidFill>
                <a:effectLst/>
                <a:latin typeface="Arial" panose="020B0604020202020204" pitchFamily="34" charset="0"/>
              </a:rPr>
              <a:t>, por parte do beneficiário, de:</a:t>
            </a:r>
          </a:p>
          <a:p>
            <a:pPr algn="just"/>
            <a:r>
              <a:rPr lang="pt-BR" sz="2400" b="0" i="0" dirty="0">
                <a:solidFill>
                  <a:srgbClr val="000000"/>
                </a:solidFill>
                <a:effectLst/>
                <a:latin typeface="Arial" panose="020B0604020202020204" pitchFamily="34" charset="0"/>
              </a:rPr>
              <a:t>a) que se acha em dia quanto ao pagamento de tributos, empréstimos e financiamentos devidos ao ente transferidor, </a:t>
            </a:r>
            <a:r>
              <a:rPr lang="pt-BR" sz="2400" b="0" i="0" dirty="0">
                <a:solidFill>
                  <a:srgbClr val="FF0000"/>
                </a:solidFill>
                <a:effectLst/>
                <a:latin typeface="Arial" panose="020B0604020202020204" pitchFamily="34" charset="0"/>
              </a:rPr>
              <a:t>bem como quanto à prestação de contas de recursos anteriormente dele recebidos</a:t>
            </a:r>
            <a:r>
              <a:rPr lang="pt-BR" sz="2400" dirty="0">
                <a:solidFill>
                  <a:srgbClr val="000000"/>
                </a:solidFill>
                <a:latin typeface="Arial" panose="020B0604020202020204" pitchFamily="34" charset="0"/>
              </a:rPr>
              <a:t>;</a:t>
            </a:r>
            <a:endParaRPr lang="pt-BR" sz="2400" kern="100" dirty="0">
              <a:latin typeface="Arial" panose="020B0604020202020204" pitchFamily="34" charset="0"/>
              <a:ea typeface="Calibri" panose="020F0502020204030204" pitchFamily="34" charset="0"/>
              <a:cs typeface="Arial" panose="020B0604020202020204" pitchFamily="34" charset="0"/>
            </a:endParaRPr>
          </a:p>
          <a:p>
            <a:pPr algn="just"/>
            <a:endParaRPr lang="pt-BR" sz="2400" kern="100" dirty="0">
              <a:effectLst/>
              <a:latin typeface="Arial" panose="020B0604020202020204" pitchFamily="34" charset="0"/>
              <a:ea typeface="Calibri" panose="020F0502020204030204" pitchFamily="34" charset="0"/>
              <a:cs typeface="Arial" panose="020B0604020202020204" pitchFamily="34" charset="0"/>
            </a:endParaRPr>
          </a:p>
          <a:p>
            <a:pPr algn="just"/>
            <a:endParaRPr lang="pt-BR" sz="2400" kern="1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8986664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EEDAF29A-53A5-003B-D1C8-C25231F9E21D}"/>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6E56C8F0-2637-B9AF-8253-8BB4BA93849B}"/>
              </a:ext>
            </a:extLst>
          </p:cNvPr>
          <p:cNvSpPr txBox="1"/>
          <p:nvPr/>
        </p:nvSpPr>
        <p:spPr>
          <a:xfrm>
            <a:off x="256823" y="811369"/>
            <a:ext cx="11475790" cy="397738"/>
          </a:xfrm>
          <a:prstGeom prst="rect">
            <a:avLst/>
          </a:prstGeom>
          <a:noFill/>
        </p:spPr>
        <p:txBody>
          <a:bodyPr wrap="square" rtlCol="0">
            <a:spAutoFit/>
          </a:bodyPr>
          <a:lstStyle/>
          <a:p>
            <a:pPr>
              <a:lnSpc>
                <a:spcPct val="107000"/>
              </a:lnSpc>
              <a:spcAft>
                <a:spcPts val="800"/>
              </a:spcAft>
            </a:pPr>
            <a:r>
              <a:rPr lang="pt-BR" sz="2000" b="1" kern="100">
                <a:effectLst/>
                <a:highlight>
                  <a:srgbClr val="FFFF00"/>
                </a:highlight>
                <a:latin typeface="Arial" panose="020B0604020202020204" pitchFamily="34" charset="0"/>
                <a:ea typeface="Calibri" panose="020F0502020204030204" pitchFamily="34" charset="0"/>
                <a:cs typeface="Arial" panose="020B0604020202020204" pitchFamily="34" charset="0"/>
              </a:rPr>
              <a:t>DA PRESTAÇÃO DE CONTAS</a:t>
            </a:r>
            <a:endParaRPr lang="pt-BR" sz="2800" b="1" dirty="0">
              <a:effectLst/>
              <a:highlight>
                <a:srgbClr val="FFFF00"/>
              </a:highlight>
              <a:latin typeface="Arial" panose="020B0604020202020204" pitchFamily="34" charset="0"/>
              <a:ea typeface="Times New Roman" panose="02020603050405020304" pitchFamily="18" charset="0"/>
              <a:cs typeface="Arial" panose="020B0604020202020204" pitchFamily="34" charset="0"/>
            </a:endParaRPr>
          </a:p>
        </p:txBody>
      </p:sp>
      <p:sp>
        <p:nvSpPr>
          <p:cNvPr id="4" name="CaixaDeTexto 3">
            <a:extLst>
              <a:ext uri="{FF2B5EF4-FFF2-40B4-BE49-F238E27FC236}">
                <a16:creationId xmlns:a16="http://schemas.microsoft.com/office/drawing/2014/main" id="{23FA7F36-528E-387D-2ACB-424356C56908}"/>
              </a:ext>
            </a:extLst>
          </p:cNvPr>
          <p:cNvSpPr txBox="1"/>
          <p:nvPr/>
        </p:nvSpPr>
        <p:spPr>
          <a:xfrm>
            <a:off x="360608" y="1376338"/>
            <a:ext cx="11475791" cy="5693866"/>
          </a:xfrm>
          <a:prstGeom prst="rect">
            <a:avLst/>
          </a:prstGeom>
          <a:noFill/>
        </p:spPr>
        <p:txBody>
          <a:bodyPr wrap="square" rtlCol="0">
            <a:spAutoFit/>
          </a:bodyPr>
          <a:lstStyle/>
          <a:p>
            <a:r>
              <a:rPr lang="pt-BR" sz="2400" b="1" kern="100" dirty="0">
                <a:effectLst/>
                <a:latin typeface="Arial" panose="020B0604020202020204" pitchFamily="34" charset="0"/>
                <a:ea typeface="Calibri" panose="020F0502020204030204" pitchFamily="34" charset="0"/>
                <a:cs typeface="Arial" panose="020B0604020202020204" pitchFamily="34" charset="0"/>
              </a:rPr>
              <a:t>1 De Prestações de Contas:</a:t>
            </a:r>
            <a:br>
              <a:rPr lang="pt-BR" sz="2400" b="1" kern="100" dirty="0">
                <a:effectLst/>
                <a:latin typeface="Arial" panose="020B0604020202020204" pitchFamily="34" charset="0"/>
                <a:ea typeface="Calibri" panose="020F0502020204030204" pitchFamily="34" charset="0"/>
                <a:cs typeface="Arial" panose="020B0604020202020204" pitchFamily="34" charset="0"/>
              </a:rPr>
            </a:br>
            <a:r>
              <a:rPr lang="pt-BR" sz="2400" kern="100" dirty="0">
                <a:effectLst/>
                <a:latin typeface="Arial" panose="020B0604020202020204" pitchFamily="34" charset="0"/>
                <a:ea typeface="Calibri" panose="020F0502020204030204" pitchFamily="34" charset="0"/>
                <a:cs typeface="Arial" panose="020B0604020202020204" pitchFamily="34" charset="0"/>
              </a:rPr>
              <a:t>e) Consequências das desaprovações </a:t>
            </a:r>
          </a:p>
          <a:p>
            <a:r>
              <a:rPr lang="pt-BR" sz="2400" b="0" i="0" dirty="0">
                <a:effectLst/>
                <a:latin typeface="Arial" panose="020B0604020202020204" pitchFamily="34" charset="0"/>
              </a:rPr>
              <a:t>DECRETO LEI 200/1967</a:t>
            </a:r>
          </a:p>
          <a:p>
            <a:endParaRPr lang="pt-BR" sz="2400" b="0" i="0" dirty="0">
              <a:effectLst/>
              <a:highlight>
                <a:srgbClr val="FFFF00"/>
              </a:highlight>
              <a:latin typeface="Arial" panose="020B0604020202020204" pitchFamily="34" charset="0"/>
            </a:endParaRPr>
          </a:p>
          <a:p>
            <a:pPr algn="just"/>
            <a:r>
              <a:rPr lang="pt-BR" sz="2400" b="0" i="0" dirty="0">
                <a:effectLst/>
                <a:latin typeface="Arial" panose="020B0604020202020204" pitchFamily="34" charset="0"/>
              </a:rPr>
              <a:t>Art. 80. Os órgãos de contabilidade inscreverão como responsável todo o ordenador da despesa, o qual </a:t>
            </a:r>
            <a:r>
              <a:rPr lang="pt-BR" sz="2400" b="1" i="0" u="sng" dirty="0">
                <a:effectLst/>
                <a:latin typeface="Arial" panose="020B0604020202020204" pitchFamily="34" charset="0"/>
              </a:rPr>
              <a:t>só poderá ser exonerado de sua responsabilidade</a:t>
            </a:r>
            <a:r>
              <a:rPr lang="pt-BR" sz="2400" b="0" i="0" dirty="0">
                <a:effectLst/>
                <a:latin typeface="Arial" panose="020B0604020202020204" pitchFamily="34" charset="0"/>
              </a:rPr>
              <a:t> após julgadas regulares suas contas pelo Tribunal de Contas.</a:t>
            </a:r>
          </a:p>
          <a:p>
            <a:pPr algn="just"/>
            <a:endParaRPr lang="pt-BR" sz="2400" b="0" i="0" dirty="0">
              <a:effectLst/>
              <a:latin typeface="Arial" panose="020B0604020202020204" pitchFamily="34" charset="0"/>
            </a:endParaRPr>
          </a:p>
          <a:p>
            <a:pPr algn="just"/>
            <a:r>
              <a:rPr lang="pt-BR" sz="2400" b="0" i="0" dirty="0">
                <a:effectLst/>
                <a:latin typeface="Arial" panose="020B0604020202020204" pitchFamily="34" charset="0"/>
              </a:rPr>
              <a:t>Art. 90. </a:t>
            </a:r>
            <a:r>
              <a:rPr lang="pt-BR" sz="2400" b="0" i="0" u="sng" dirty="0">
                <a:effectLst/>
                <a:latin typeface="Arial" panose="020B0604020202020204" pitchFamily="34" charset="0"/>
              </a:rPr>
              <a:t>Responderão pelos prejuízos que causarem à Fazenda Pública</a:t>
            </a:r>
            <a:r>
              <a:rPr lang="pt-BR" sz="2400" b="0" i="0" dirty="0">
                <a:effectLst/>
                <a:latin typeface="Arial" panose="020B0604020202020204" pitchFamily="34" charset="0"/>
              </a:rPr>
              <a:t> o ordenador de despesas e o responsável pela guarda de dinheiros, </a:t>
            </a:r>
            <a:r>
              <a:rPr lang="pt-BR" sz="2400" b="0" i="0" dirty="0" err="1">
                <a:effectLst/>
                <a:latin typeface="Arial" panose="020B0604020202020204" pitchFamily="34" charset="0"/>
              </a:rPr>
              <a:t>valôres</a:t>
            </a:r>
            <a:r>
              <a:rPr lang="pt-BR" sz="2400" b="0" i="0" dirty="0">
                <a:effectLst/>
                <a:latin typeface="Arial" panose="020B0604020202020204" pitchFamily="34" charset="0"/>
              </a:rPr>
              <a:t> e bens.</a:t>
            </a:r>
            <a:endParaRPr lang="pt-BR" sz="2400" kern="100" dirty="0">
              <a:effectLst/>
              <a:latin typeface="Arial" panose="020B0604020202020204" pitchFamily="34" charset="0"/>
              <a:ea typeface="Calibri" panose="020F0502020204030204" pitchFamily="34" charset="0"/>
              <a:cs typeface="Arial" panose="020B0604020202020204" pitchFamily="34" charset="0"/>
            </a:endParaRPr>
          </a:p>
          <a:p>
            <a:endParaRPr lang="pt-BR" sz="2800" kern="100" dirty="0">
              <a:effectLst/>
              <a:latin typeface="Arial" panose="020B0604020202020204" pitchFamily="34" charset="0"/>
              <a:ea typeface="Calibri" panose="020F0502020204030204" pitchFamily="34" charset="0"/>
              <a:cs typeface="Arial" panose="020B0604020202020204" pitchFamily="34" charset="0"/>
            </a:endParaRPr>
          </a:p>
          <a:p>
            <a:pPr algn="just"/>
            <a:r>
              <a:rPr lang="pt-BR" sz="2400" kern="100" dirty="0">
                <a:latin typeface="Arial" panose="020B0604020202020204" pitchFamily="34" charset="0"/>
                <a:ea typeface="Calibri" panose="020F0502020204030204" pitchFamily="34" charset="0"/>
                <a:cs typeface="Arial" panose="020B0604020202020204" pitchFamily="34" charset="0"/>
                <a:hlinkClick r:id="rId4"/>
              </a:rPr>
              <a:t>https://www1.tce.pr.gov.br/conteudo/emitir-certidao/235546/area/54</a:t>
            </a:r>
            <a:endParaRPr lang="pt-BR" sz="2400" kern="100" dirty="0">
              <a:latin typeface="Arial" panose="020B0604020202020204" pitchFamily="34" charset="0"/>
              <a:ea typeface="Calibri" panose="020F0502020204030204" pitchFamily="34" charset="0"/>
              <a:cs typeface="Arial" panose="020B0604020202020204" pitchFamily="34" charset="0"/>
            </a:endParaRPr>
          </a:p>
          <a:p>
            <a:pPr algn="just"/>
            <a:endParaRPr lang="pt-BR" sz="2400" kern="100" dirty="0">
              <a:latin typeface="Arial" panose="020B0604020202020204" pitchFamily="34" charset="0"/>
              <a:ea typeface="Calibri" panose="020F0502020204030204" pitchFamily="34" charset="0"/>
              <a:cs typeface="Arial" panose="020B0604020202020204" pitchFamily="34" charset="0"/>
            </a:endParaRPr>
          </a:p>
          <a:p>
            <a:pPr algn="just"/>
            <a:endParaRPr lang="pt-BR" sz="2400" kern="100" dirty="0">
              <a:effectLst/>
              <a:latin typeface="Arial" panose="020B0604020202020204" pitchFamily="34" charset="0"/>
              <a:ea typeface="Calibri" panose="020F0502020204030204" pitchFamily="34" charset="0"/>
              <a:cs typeface="Arial" panose="020B0604020202020204" pitchFamily="34" charset="0"/>
            </a:endParaRPr>
          </a:p>
          <a:p>
            <a:pPr algn="just"/>
            <a:endParaRPr lang="pt-BR" sz="2400" kern="1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6722132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5" name="Google Shape;62;p14">
            <a:extLst>
              <a:ext uri="{FF2B5EF4-FFF2-40B4-BE49-F238E27FC236}">
                <a16:creationId xmlns:a16="http://schemas.microsoft.com/office/drawing/2014/main" id="{CD9EEB17-9236-40D4-BB14-F9346CF87600}"/>
              </a:ext>
            </a:extLst>
          </p:cNvPr>
          <p:cNvSpPr txBox="1">
            <a:spLocks noGrp="1"/>
          </p:cNvSpPr>
          <p:nvPr>
            <p:ph idx="1"/>
          </p:nvPr>
        </p:nvSpPr>
        <p:spPr>
          <a:xfrm>
            <a:off x="0" y="1034792"/>
            <a:ext cx="11714205" cy="5265514"/>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pt-BR" sz="2500" dirty="0">
                <a:solidFill>
                  <a:schemeClr val="dk1"/>
                </a:solidFill>
                <a:highlight>
                  <a:srgbClr val="FFFFFF"/>
                </a:highlight>
              </a:rPr>
              <a:t>Formação Acadêmica</a:t>
            </a:r>
            <a:endParaRPr sz="2500" dirty="0">
              <a:solidFill>
                <a:schemeClr val="dk1"/>
              </a:solidFill>
              <a:highlight>
                <a:srgbClr val="FFFFFF"/>
              </a:highlight>
            </a:endParaRPr>
          </a:p>
          <a:p>
            <a:pPr marL="0" lvl="0" indent="0" algn="ctr" rtl="0">
              <a:spcBef>
                <a:spcPts val="0"/>
              </a:spcBef>
              <a:spcAft>
                <a:spcPts val="0"/>
              </a:spcAft>
              <a:buNone/>
            </a:pPr>
            <a:endParaRPr sz="2000" dirty="0">
              <a:solidFill>
                <a:schemeClr val="dk1"/>
              </a:solidFill>
              <a:highlight>
                <a:srgbClr val="FFFFFF"/>
              </a:highlight>
            </a:endParaRPr>
          </a:p>
          <a:p>
            <a:pPr marL="285750" lvl="0" indent="-285750">
              <a:buFontTx/>
              <a:buChar char="-"/>
            </a:pPr>
            <a:r>
              <a:rPr lang="pt-BR" sz="1600" b="1" dirty="0">
                <a:solidFill>
                  <a:schemeClr val="tx1"/>
                </a:solidFill>
                <a:highlight>
                  <a:srgbClr val="FFFFFF"/>
                </a:highlight>
              </a:rPr>
              <a:t>Graduação</a:t>
            </a:r>
            <a:r>
              <a:rPr lang="pt-BR" sz="1600" dirty="0">
                <a:solidFill>
                  <a:schemeClr val="tx1"/>
                </a:solidFill>
                <a:highlight>
                  <a:srgbClr val="FFFFFF"/>
                </a:highlight>
              </a:rPr>
              <a:t> em Administração pela Faculdade Educacional da Lapa (2012).</a:t>
            </a:r>
          </a:p>
          <a:p>
            <a:pPr marL="285750" lvl="0" indent="-285750">
              <a:buFontTx/>
              <a:buChar char="-"/>
            </a:pPr>
            <a:r>
              <a:rPr lang="pt-BR" sz="1600" b="1" dirty="0">
                <a:solidFill>
                  <a:schemeClr val="tx1"/>
                </a:solidFill>
                <a:highlight>
                  <a:srgbClr val="FFFFFF"/>
                </a:highlight>
              </a:rPr>
              <a:t>Pós graduação </a:t>
            </a:r>
            <a:r>
              <a:rPr lang="pt-BR" sz="1600" dirty="0">
                <a:solidFill>
                  <a:schemeClr val="tx1"/>
                </a:solidFill>
                <a:highlight>
                  <a:srgbClr val="FFFFFF"/>
                </a:highlight>
              </a:rPr>
              <a:t>em Gestão Publica Municipal pela Universidade Estadual de Ponta Grossa</a:t>
            </a:r>
          </a:p>
          <a:p>
            <a:pPr marL="285750" lvl="0" indent="-285750">
              <a:buFontTx/>
              <a:buChar char="-"/>
            </a:pPr>
            <a:r>
              <a:rPr lang="pt-BR" sz="1600" b="1" dirty="0">
                <a:solidFill>
                  <a:schemeClr val="tx1"/>
                </a:solidFill>
                <a:highlight>
                  <a:srgbClr val="FFFFFF"/>
                </a:highlight>
              </a:rPr>
              <a:t>Pós Graduada </a:t>
            </a:r>
            <a:r>
              <a:rPr lang="pt-BR" sz="1600" dirty="0">
                <a:solidFill>
                  <a:schemeClr val="tx1"/>
                </a:solidFill>
                <a:highlight>
                  <a:srgbClr val="FFFFFF"/>
                </a:highlight>
              </a:rPr>
              <a:t>em Gestão estratégica de Pessoas pela Faculdade Educacional da Lapa</a:t>
            </a:r>
          </a:p>
          <a:p>
            <a:pPr marL="285750" lvl="0" indent="-285750">
              <a:buFontTx/>
              <a:buChar char="-"/>
            </a:pPr>
            <a:r>
              <a:rPr lang="pt-BR" sz="1600" b="1" dirty="0">
                <a:solidFill>
                  <a:schemeClr val="tx1"/>
                </a:solidFill>
                <a:highlight>
                  <a:srgbClr val="FFFFFF"/>
                </a:highlight>
              </a:rPr>
              <a:t>Pós Graduação </a:t>
            </a:r>
            <a:r>
              <a:rPr lang="pt-BR" sz="1600" dirty="0">
                <a:solidFill>
                  <a:schemeClr val="tx1"/>
                </a:solidFill>
                <a:highlight>
                  <a:srgbClr val="FFFFFF"/>
                </a:highlight>
              </a:rPr>
              <a:t>em Ciências Políticas pela Faculdade Iguaçu</a:t>
            </a:r>
          </a:p>
          <a:p>
            <a:pPr marL="285750" lvl="0" indent="-285750">
              <a:buFontTx/>
              <a:buChar char="-"/>
            </a:pPr>
            <a:r>
              <a:rPr lang="pt-BR" sz="1600" b="1" dirty="0">
                <a:solidFill>
                  <a:schemeClr val="tx1"/>
                </a:solidFill>
                <a:highlight>
                  <a:srgbClr val="FFFFFF"/>
                </a:highlight>
              </a:rPr>
              <a:t>MBA</a:t>
            </a:r>
            <a:r>
              <a:rPr lang="pt-BR" sz="1600" dirty="0">
                <a:solidFill>
                  <a:schemeClr val="tx1"/>
                </a:solidFill>
                <a:highlight>
                  <a:srgbClr val="FFFFFF"/>
                </a:highlight>
              </a:rPr>
              <a:t> em Licitações e Contratos pelo Tribunal de Contas do Estado do Paraná</a:t>
            </a:r>
          </a:p>
          <a:p>
            <a:pPr marL="285750" indent="-285750">
              <a:buFontTx/>
              <a:buChar char="-"/>
            </a:pPr>
            <a:r>
              <a:rPr lang="pt-BR" sz="1600" dirty="0">
                <a:solidFill>
                  <a:schemeClr val="tx1"/>
                </a:solidFill>
                <a:highlight>
                  <a:srgbClr val="FFFFFF"/>
                </a:highlight>
              </a:rPr>
              <a:t>Atua </a:t>
            </a:r>
            <a:r>
              <a:rPr lang="pt-BR" sz="1600" b="1" dirty="0">
                <a:solidFill>
                  <a:schemeClr val="tx1"/>
                </a:solidFill>
                <a:highlight>
                  <a:srgbClr val="FFFFFF"/>
                </a:highlight>
              </a:rPr>
              <a:t>Controle Interno </a:t>
            </a:r>
            <a:r>
              <a:rPr lang="pt-BR" sz="1600" dirty="0">
                <a:solidFill>
                  <a:schemeClr val="tx1"/>
                </a:solidFill>
                <a:highlight>
                  <a:srgbClr val="FFFFFF"/>
                </a:highlight>
              </a:rPr>
              <a:t>na Câmara Municipal de Porto Amazonas desde 2010, </a:t>
            </a:r>
          </a:p>
          <a:p>
            <a:pPr marL="285750" indent="-285750">
              <a:buFontTx/>
              <a:buChar char="-"/>
            </a:pPr>
            <a:r>
              <a:rPr lang="pt-BR" sz="1600" b="1" dirty="0">
                <a:solidFill>
                  <a:schemeClr val="tx1"/>
                </a:solidFill>
                <a:highlight>
                  <a:srgbClr val="FFFFFF"/>
                </a:highlight>
              </a:rPr>
              <a:t>Funcionaria</a:t>
            </a:r>
            <a:r>
              <a:rPr lang="pt-BR" sz="1600" dirty="0">
                <a:solidFill>
                  <a:schemeClr val="tx1"/>
                </a:solidFill>
                <a:highlight>
                  <a:srgbClr val="FFFFFF"/>
                </a:highlight>
              </a:rPr>
              <a:t> do Órgão desde 2001</a:t>
            </a:r>
          </a:p>
          <a:p>
            <a:pPr marL="285750" lvl="0" indent="-285750">
              <a:buFontTx/>
              <a:buChar char="-"/>
            </a:pPr>
            <a:r>
              <a:rPr lang="pt-BR" sz="1600" b="1" dirty="0">
                <a:solidFill>
                  <a:schemeClr val="tx1"/>
                </a:solidFill>
                <a:highlight>
                  <a:srgbClr val="FFFFFF"/>
                </a:highlight>
              </a:rPr>
              <a:t>Atua</a:t>
            </a:r>
            <a:r>
              <a:rPr lang="pt-BR" sz="1600" dirty="0">
                <a:solidFill>
                  <a:schemeClr val="tx1"/>
                </a:solidFill>
                <a:highlight>
                  <a:srgbClr val="FFFFFF"/>
                </a:highlight>
              </a:rPr>
              <a:t> como assessora eleitoral e política no município de residência e região há mais de 20 anos</a:t>
            </a:r>
          </a:p>
          <a:p>
            <a:pPr marL="285750" lvl="0" indent="-285750">
              <a:buFontTx/>
              <a:buChar char="-"/>
            </a:pPr>
            <a:r>
              <a:rPr lang="pt-BR" sz="1600" b="1" dirty="0">
                <a:solidFill>
                  <a:schemeClr val="tx1"/>
                </a:solidFill>
                <a:highlight>
                  <a:srgbClr val="FFFFFF"/>
                </a:highlight>
              </a:rPr>
              <a:t>Experiência</a:t>
            </a:r>
            <a:r>
              <a:rPr lang="pt-BR" sz="1600" dirty="0">
                <a:solidFill>
                  <a:schemeClr val="tx1"/>
                </a:solidFill>
                <a:highlight>
                  <a:srgbClr val="FFFFFF"/>
                </a:highlight>
              </a:rPr>
              <a:t> na área eleitoral com ênfase no processo eleitoral desde filiações, convenções, registro de candidaturas, e prestações de contas eleitorais de candidatos e partidos políticos em ambas as esferas, municipais e estaduais</a:t>
            </a:r>
          </a:p>
          <a:p>
            <a:pPr marL="285750" lvl="0" indent="-285750">
              <a:buFontTx/>
              <a:buChar char="-"/>
            </a:pPr>
            <a:r>
              <a:rPr lang="pt-BR" sz="1600" b="1" dirty="0">
                <a:solidFill>
                  <a:schemeClr val="tx1"/>
                </a:solidFill>
                <a:highlight>
                  <a:srgbClr val="FFFFFF"/>
                </a:highlight>
              </a:rPr>
              <a:t>Desenvolve</a:t>
            </a:r>
            <a:r>
              <a:rPr lang="pt-BR" sz="1600" dirty="0">
                <a:solidFill>
                  <a:schemeClr val="tx1"/>
                </a:solidFill>
                <a:highlight>
                  <a:srgbClr val="FFFFFF"/>
                </a:highlight>
              </a:rPr>
              <a:t> ações sociais na área pastoral e catequética através de encontros de formações e outros.</a:t>
            </a:r>
          </a:p>
          <a:p>
            <a:pPr marL="285750" lvl="0" indent="-285750" algn="r">
              <a:buFontTx/>
              <a:buChar char="-"/>
            </a:pPr>
            <a:br>
              <a:rPr lang="pt-BR" sz="1600" dirty="0">
                <a:solidFill>
                  <a:schemeClr val="tx1"/>
                </a:solidFill>
                <a:highlight>
                  <a:srgbClr val="FFFFFF"/>
                </a:highlight>
              </a:rPr>
            </a:br>
            <a:r>
              <a:rPr lang="pt-BR" dirty="0">
                <a:highlight>
                  <a:srgbClr val="FFFFFF"/>
                </a:highlight>
              </a:rPr>
              <a:t>http://lattes.cnpq.br/1448579691517317</a:t>
            </a:r>
            <a:endParaRPr sz="7350" b="1" dirty="0">
              <a:solidFill>
                <a:schemeClr val="dk1"/>
              </a:solidFill>
              <a:highlight>
                <a:srgbClr val="FFFFFF"/>
              </a:highlight>
            </a:endParaRPr>
          </a:p>
        </p:txBody>
      </p:sp>
    </p:spTree>
    <p:extLst>
      <p:ext uri="{BB962C8B-B14F-4D97-AF65-F5344CB8AC3E}">
        <p14:creationId xmlns:p14="http://schemas.microsoft.com/office/powerpoint/2010/main" val="251821770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7AF6DD17-1F73-4D75-72AE-9B3CEC53D8A3}"/>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C1613F36-4617-DAE5-AC5E-611F91749805}"/>
              </a:ext>
            </a:extLst>
          </p:cNvPr>
          <p:cNvSpPr txBox="1"/>
          <p:nvPr/>
        </p:nvSpPr>
        <p:spPr>
          <a:xfrm>
            <a:off x="360609" y="841849"/>
            <a:ext cx="11475790" cy="397738"/>
          </a:xfrm>
          <a:prstGeom prst="rect">
            <a:avLst/>
          </a:prstGeom>
          <a:noFill/>
        </p:spPr>
        <p:txBody>
          <a:bodyPr wrap="square" rtlCol="0">
            <a:spAutoFit/>
          </a:bodyPr>
          <a:lstStyle/>
          <a:p>
            <a:pPr>
              <a:lnSpc>
                <a:spcPct val="107000"/>
              </a:lnSpc>
              <a:spcAft>
                <a:spcPts val="800"/>
              </a:spcAft>
            </a:pPr>
            <a:r>
              <a:rPr lang="pt-BR" sz="2000" b="1" kern="100" dirty="0">
                <a:effectLst/>
                <a:highlight>
                  <a:srgbClr val="FFFF00"/>
                </a:highlight>
                <a:latin typeface="Berlin Sans FB Demi" panose="020E0802020502020306" pitchFamily="34" charset="0"/>
                <a:ea typeface="Calibri" panose="020F0502020204030204" pitchFamily="34" charset="0"/>
                <a:cs typeface="Arial" panose="020B0604020202020204" pitchFamily="34" charset="0"/>
              </a:rPr>
              <a:t>DA PRESTAÇÃO DE CONTAS</a:t>
            </a:r>
            <a:endParaRPr lang="pt-BR" sz="2800" b="1" dirty="0">
              <a:effectLst/>
              <a:highlight>
                <a:srgbClr val="FFFF00"/>
              </a:highlight>
              <a:latin typeface="Berlin Sans FB Demi" panose="020E0802020502020306" pitchFamily="34" charset="0"/>
              <a:ea typeface="Times New Roman" panose="02020603050405020304" pitchFamily="18" charset="0"/>
              <a:cs typeface="Arial" panose="020B0604020202020204" pitchFamily="34" charset="0"/>
            </a:endParaRPr>
          </a:p>
        </p:txBody>
      </p:sp>
      <p:sp>
        <p:nvSpPr>
          <p:cNvPr id="4" name="CaixaDeTexto 3">
            <a:extLst>
              <a:ext uri="{FF2B5EF4-FFF2-40B4-BE49-F238E27FC236}">
                <a16:creationId xmlns:a16="http://schemas.microsoft.com/office/drawing/2014/main" id="{0B712CDB-FAED-9AA9-83A0-A0E178E4E79A}"/>
              </a:ext>
            </a:extLst>
          </p:cNvPr>
          <p:cNvSpPr txBox="1"/>
          <p:nvPr/>
        </p:nvSpPr>
        <p:spPr>
          <a:xfrm>
            <a:off x="360608" y="1376338"/>
            <a:ext cx="11475791" cy="4893647"/>
          </a:xfrm>
          <a:prstGeom prst="rect">
            <a:avLst/>
          </a:prstGeom>
          <a:noFill/>
        </p:spPr>
        <p:txBody>
          <a:bodyPr wrap="square" rtlCol="0">
            <a:spAutoFit/>
          </a:bodyPr>
          <a:lstStyle/>
          <a:p>
            <a:br>
              <a:rPr lang="pt-BR" sz="2400" b="1" kern="100" dirty="0">
                <a:effectLst/>
                <a:latin typeface="Arial" panose="020B0604020202020204" pitchFamily="34" charset="0"/>
                <a:ea typeface="Calibri" panose="020F0502020204030204" pitchFamily="34" charset="0"/>
                <a:cs typeface="Arial" panose="020B0604020202020204" pitchFamily="34" charset="0"/>
              </a:rPr>
            </a:br>
            <a:r>
              <a:rPr lang="pt-BR" sz="2400" kern="100" dirty="0">
                <a:effectLst/>
                <a:latin typeface="Arial" panose="020B0604020202020204" pitchFamily="34" charset="0"/>
                <a:ea typeface="Calibri" panose="020F0502020204030204" pitchFamily="34" charset="0"/>
                <a:cs typeface="Arial" panose="020B0604020202020204" pitchFamily="34" charset="0"/>
              </a:rPr>
              <a:t>e) Consequências das desaprovações </a:t>
            </a:r>
          </a:p>
          <a:p>
            <a:r>
              <a:rPr lang="pt-BR" sz="2400" i="0" u="none" strike="noStrike" baseline="0" dirty="0">
                <a:solidFill>
                  <a:srgbClr val="000000"/>
                </a:solidFill>
                <a:latin typeface="Arial" panose="020B0604020202020204" pitchFamily="34" charset="0"/>
              </a:rPr>
              <a:t>LO/TCE-PR</a:t>
            </a:r>
          </a:p>
          <a:p>
            <a:pPr algn="just"/>
            <a:r>
              <a:rPr lang="pt-BR" sz="2400" b="1" i="0" u="none" strike="noStrike" baseline="0" dirty="0">
                <a:solidFill>
                  <a:srgbClr val="000000"/>
                </a:solidFill>
                <a:latin typeface="Arial" panose="020B0604020202020204" pitchFamily="34" charset="0"/>
              </a:rPr>
              <a:t>Art. 85. </a:t>
            </a:r>
            <a:r>
              <a:rPr lang="pt-BR" sz="2400" b="0" i="0" u="none" strike="noStrike" baseline="0" dirty="0">
                <a:solidFill>
                  <a:srgbClr val="000000"/>
                </a:solidFill>
                <a:latin typeface="Arial" panose="020B0604020202020204" pitchFamily="34" charset="0"/>
              </a:rPr>
              <a:t>O Tribunal de Contas, em todo e qualquer processo administrativo de sua competência </a:t>
            </a:r>
            <a:r>
              <a:rPr lang="pt-BR" sz="2400" b="0" i="0" u="none" strike="noStrike" baseline="0" dirty="0">
                <a:solidFill>
                  <a:srgbClr val="FF0000"/>
                </a:solidFill>
                <a:latin typeface="Arial" panose="020B0604020202020204" pitchFamily="34" charset="0"/>
              </a:rPr>
              <a:t>em que constatar irregularidades poderá</a:t>
            </a:r>
            <a:r>
              <a:rPr lang="pt-BR" sz="2400" b="0" i="0" u="none" strike="noStrike" baseline="0" dirty="0">
                <a:solidFill>
                  <a:srgbClr val="000000"/>
                </a:solidFill>
                <a:latin typeface="Arial" panose="020B0604020202020204" pitchFamily="34" charset="0"/>
              </a:rPr>
              <a:t>, observado o devido processo legal, </a:t>
            </a:r>
            <a:r>
              <a:rPr lang="pt-BR" sz="2400" b="0" i="0" u="none" strike="noStrike" baseline="0" dirty="0">
                <a:solidFill>
                  <a:srgbClr val="FF0000"/>
                </a:solidFill>
                <a:latin typeface="Arial" panose="020B0604020202020204" pitchFamily="34" charset="0"/>
              </a:rPr>
              <a:t>aplicar as seguintes sanções e medidas</a:t>
            </a:r>
            <a:r>
              <a:rPr lang="pt-BR" sz="2400" b="0" i="0" u="none" strike="noStrike" baseline="0" dirty="0">
                <a:solidFill>
                  <a:srgbClr val="000000"/>
                </a:solidFill>
                <a:latin typeface="Arial" panose="020B0604020202020204" pitchFamily="34" charset="0"/>
              </a:rPr>
              <a:t>: </a:t>
            </a:r>
          </a:p>
          <a:p>
            <a:pPr algn="just"/>
            <a:r>
              <a:rPr lang="pt-BR" sz="2400" b="0" i="0" u="none" strike="noStrike" baseline="0" dirty="0">
                <a:solidFill>
                  <a:srgbClr val="000000"/>
                </a:solidFill>
                <a:latin typeface="Arial" panose="020B0604020202020204" pitchFamily="34" charset="0"/>
              </a:rPr>
              <a:t>I – multa administrativa; </a:t>
            </a:r>
          </a:p>
          <a:p>
            <a:pPr algn="just"/>
            <a:r>
              <a:rPr lang="pt-BR" sz="2400" b="0" i="0" u="none" strike="noStrike" baseline="0" dirty="0">
                <a:latin typeface="Arial" panose="020B0604020202020204" pitchFamily="34" charset="0"/>
              </a:rPr>
              <a:t>II – multa por infração fiscal; </a:t>
            </a:r>
          </a:p>
          <a:p>
            <a:pPr algn="just"/>
            <a:r>
              <a:rPr lang="pt-BR" sz="2400" b="0" i="0" u="none" strike="noStrike" baseline="0" dirty="0">
                <a:latin typeface="Arial" panose="020B0604020202020204" pitchFamily="34" charset="0"/>
              </a:rPr>
              <a:t>III – multa proporcional ao dano e sem prejuízo do ressarcimento; </a:t>
            </a:r>
          </a:p>
          <a:p>
            <a:pPr algn="just"/>
            <a:r>
              <a:rPr lang="pt-BR" sz="2400" b="0" i="0" u="none" strike="noStrike" baseline="0" dirty="0">
                <a:latin typeface="Arial" panose="020B0604020202020204" pitchFamily="34" charset="0"/>
              </a:rPr>
              <a:t>IV – restituição de valores; </a:t>
            </a:r>
          </a:p>
          <a:p>
            <a:pPr algn="just"/>
            <a:r>
              <a:rPr lang="pt-BR" sz="2400" b="0" i="0" u="none" strike="noStrike" baseline="0" dirty="0">
                <a:latin typeface="Arial" panose="020B0604020202020204" pitchFamily="34" charset="0"/>
              </a:rPr>
              <a:t>V – impedimento para obtenção de certidão liberatória; </a:t>
            </a:r>
          </a:p>
          <a:p>
            <a:pPr algn="just"/>
            <a:r>
              <a:rPr lang="pt-BR" sz="2400" b="0" i="0" u="none" strike="noStrike" baseline="0" dirty="0">
                <a:latin typeface="Arial" panose="020B0604020202020204" pitchFamily="34" charset="0"/>
              </a:rPr>
              <a:t>VI – inabilitação para o exercício de cargo em comissão; </a:t>
            </a:r>
          </a:p>
          <a:p>
            <a:pPr algn="just"/>
            <a:r>
              <a:rPr lang="pt-BR" sz="2400" b="0" i="0" u="none" strike="noStrike" baseline="0" dirty="0">
                <a:latin typeface="Arial" panose="020B0604020202020204" pitchFamily="34" charset="0"/>
              </a:rPr>
              <a:t>VII – proibição de contratação com o Poder Público estadual ou municipal;</a:t>
            </a:r>
            <a:endParaRPr lang="pt-BR" sz="2400" kern="1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47704807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B3A10DC8-9B97-785C-4AFE-69D8AFE58040}"/>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3CD7981E-BE47-2EE9-895C-306963E8E237}"/>
              </a:ext>
            </a:extLst>
          </p:cNvPr>
          <p:cNvSpPr txBox="1"/>
          <p:nvPr/>
        </p:nvSpPr>
        <p:spPr>
          <a:xfrm>
            <a:off x="256823" y="811369"/>
            <a:ext cx="11475790" cy="397738"/>
          </a:xfrm>
          <a:prstGeom prst="rect">
            <a:avLst/>
          </a:prstGeom>
          <a:noFill/>
        </p:spPr>
        <p:txBody>
          <a:bodyPr wrap="square" rtlCol="0">
            <a:spAutoFit/>
          </a:bodyPr>
          <a:lstStyle/>
          <a:p>
            <a:pPr>
              <a:lnSpc>
                <a:spcPct val="107000"/>
              </a:lnSpc>
              <a:spcAft>
                <a:spcPts val="800"/>
              </a:spcAft>
            </a:pPr>
            <a:r>
              <a:rPr lang="pt-BR" sz="2000" b="1" kern="100" dirty="0">
                <a:highlight>
                  <a:srgbClr val="FFFF00"/>
                </a:highlight>
                <a:latin typeface="Arial" panose="020B0604020202020204" pitchFamily="34" charset="0"/>
                <a:ea typeface="Times New Roman" panose="02020603050405020304" pitchFamily="18" charset="0"/>
                <a:cs typeface="Arial" panose="020B0604020202020204" pitchFamily="34" charset="0"/>
              </a:rPr>
              <a:t>PRESTAÇÃO DE CONTAS</a:t>
            </a:r>
            <a:endParaRPr lang="pt-BR" sz="2800" b="1" dirty="0">
              <a:effectLst/>
              <a:highlight>
                <a:srgbClr val="FFFF00"/>
              </a:highlight>
              <a:latin typeface="Arial" panose="020B0604020202020204" pitchFamily="34" charset="0"/>
              <a:ea typeface="Times New Roman" panose="02020603050405020304" pitchFamily="18" charset="0"/>
              <a:cs typeface="Arial" panose="020B0604020202020204" pitchFamily="34" charset="0"/>
            </a:endParaRPr>
          </a:p>
        </p:txBody>
      </p:sp>
      <p:sp>
        <p:nvSpPr>
          <p:cNvPr id="4" name="CaixaDeTexto 3">
            <a:extLst>
              <a:ext uri="{FF2B5EF4-FFF2-40B4-BE49-F238E27FC236}">
                <a16:creationId xmlns:a16="http://schemas.microsoft.com/office/drawing/2014/main" id="{4CCD2457-3C73-0028-E163-147BC78E0318}"/>
              </a:ext>
            </a:extLst>
          </p:cNvPr>
          <p:cNvSpPr txBox="1"/>
          <p:nvPr/>
        </p:nvSpPr>
        <p:spPr>
          <a:xfrm>
            <a:off x="360608" y="1376338"/>
            <a:ext cx="11475791" cy="4524315"/>
          </a:xfrm>
          <a:prstGeom prst="rect">
            <a:avLst/>
          </a:prstGeom>
          <a:noFill/>
        </p:spPr>
        <p:txBody>
          <a:bodyPr wrap="square" rtlCol="0">
            <a:spAutoFit/>
          </a:bodyPr>
          <a:lstStyle/>
          <a:p>
            <a:br>
              <a:rPr lang="pt-BR" sz="2400" b="1" kern="100" dirty="0">
                <a:effectLst/>
                <a:latin typeface="Arial" panose="020B0604020202020204" pitchFamily="34" charset="0"/>
                <a:ea typeface="Calibri" panose="020F0502020204030204" pitchFamily="34" charset="0"/>
                <a:cs typeface="Arial" panose="020B0604020202020204" pitchFamily="34" charset="0"/>
              </a:rPr>
            </a:br>
            <a:r>
              <a:rPr lang="pt-BR" sz="2400" kern="100" dirty="0">
                <a:effectLst/>
                <a:latin typeface="Arial" panose="020B0604020202020204" pitchFamily="34" charset="0"/>
                <a:ea typeface="Calibri" panose="020F0502020204030204" pitchFamily="34" charset="0"/>
                <a:cs typeface="Arial" panose="020B0604020202020204" pitchFamily="34" charset="0"/>
              </a:rPr>
              <a:t>e) Consequências das desaprovações </a:t>
            </a:r>
          </a:p>
          <a:p>
            <a:r>
              <a:rPr lang="pt-BR" sz="2400" i="0" u="none" strike="noStrike" baseline="0" dirty="0">
                <a:solidFill>
                  <a:srgbClr val="000000"/>
                </a:solidFill>
                <a:latin typeface="Arial" panose="020B0604020202020204" pitchFamily="34" charset="0"/>
              </a:rPr>
              <a:t>LO/TCE-PR</a:t>
            </a:r>
          </a:p>
          <a:p>
            <a:pPr algn="just"/>
            <a:r>
              <a:rPr lang="pt-BR" sz="2400" b="1" i="0" u="none" strike="noStrike" baseline="0" dirty="0">
                <a:solidFill>
                  <a:srgbClr val="000000"/>
                </a:solidFill>
                <a:latin typeface="Arial" panose="020B0604020202020204" pitchFamily="34" charset="0"/>
              </a:rPr>
              <a:t>Art. 85. </a:t>
            </a:r>
          </a:p>
          <a:p>
            <a:pPr algn="just"/>
            <a:r>
              <a:rPr lang="pt-BR" sz="2400" b="0" i="0" u="none" strike="noStrike" baseline="0" dirty="0">
                <a:latin typeface="Arial" panose="020B0604020202020204" pitchFamily="34" charset="0"/>
              </a:rPr>
              <a:t>VIII – a sustação de ato impugnado, se não sanada a irregularidade no prazo de 30 (trinta) dias. </a:t>
            </a:r>
          </a:p>
          <a:p>
            <a:pPr algn="just"/>
            <a:r>
              <a:rPr lang="pt-BR" sz="2400" b="0" i="0" u="none" strike="noStrike" baseline="0" dirty="0">
                <a:latin typeface="Arial" panose="020B0604020202020204" pitchFamily="34" charset="0"/>
              </a:rPr>
              <a:t>Parágrafo único. Será comunicada à Assembleia Legislativa ou à Câmara Municipal, conforme o caso, a decisão que determinar a sustação de ato, e à Secretaria de Estado da Administração e Previdência a decisão que declarar a inabilitação para o exercício de cargo em comissão e proibição de contratar com o Poder Público Estadual e à secretaria municipal correspondente no âmbito do município interessado.</a:t>
            </a:r>
            <a:endParaRPr lang="pt-BR" sz="2400" kern="1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23627279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FE6D6C8B-19A2-4B24-948A-5D651E9F20EA}"/>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0F7F13C8-2CA3-7142-D252-58B8594F7930}"/>
              </a:ext>
            </a:extLst>
          </p:cNvPr>
          <p:cNvSpPr txBox="1"/>
          <p:nvPr/>
        </p:nvSpPr>
        <p:spPr>
          <a:xfrm>
            <a:off x="256823" y="811369"/>
            <a:ext cx="11475790" cy="397738"/>
          </a:xfrm>
          <a:prstGeom prst="rect">
            <a:avLst/>
          </a:prstGeom>
          <a:noFill/>
        </p:spPr>
        <p:txBody>
          <a:bodyPr wrap="square" rtlCol="0">
            <a:spAutoFit/>
          </a:bodyPr>
          <a:lstStyle/>
          <a:p>
            <a:pPr>
              <a:lnSpc>
                <a:spcPct val="107000"/>
              </a:lnSpc>
              <a:spcAft>
                <a:spcPts val="800"/>
              </a:spcAft>
            </a:pPr>
            <a:r>
              <a:rPr lang="pt-BR" sz="2000" b="1" kern="100" dirty="0">
                <a:highlight>
                  <a:srgbClr val="FFFF00"/>
                </a:highlight>
                <a:latin typeface="Arial" panose="020B0604020202020204" pitchFamily="34" charset="0"/>
                <a:ea typeface="Times New Roman" panose="02020603050405020304" pitchFamily="18" charset="0"/>
                <a:cs typeface="Arial" panose="020B0604020202020204" pitchFamily="34" charset="0"/>
              </a:rPr>
              <a:t>PRESTAÇÃO DE CONTAS</a:t>
            </a:r>
            <a:endParaRPr lang="pt-BR" sz="2800" b="1" dirty="0">
              <a:effectLst/>
              <a:highlight>
                <a:srgbClr val="FFFF00"/>
              </a:highlight>
              <a:latin typeface="Arial" panose="020B0604020202020204" pitchFamily="34" charset="0"/>
              <a:ea typeface="Times New Roman" panose="02020603050405020304" pitchFamily="18" charset="0"/>
              <a:cs typeface="Arial" panose="020B0604020202020204" pitchFamily="34" charset="0"/>
            </a:endParaRPr>
          </a:p>
        </p:txBody>
      </p:sp>
      <p:sp>
        <p:nvSpPr>
          <p:cNvPr id="4" name="CaixaDeTexto 3">
            <a:extLst>
              <a:ext uri="{FF2B5EF4-FFF2-40B4-BE49-F238E27FC236}">
                <a16:creationId xmlns:a16="http://schemas.microsoft.com/office/drawing/2014/main" id="{C188D45A-F65F-63FA-99E0-2A8C6D0FA359}"/>
              </a:ext>
            </a:extLst>
          </p:cNvPr>
          <p:cNvSpPr txBox="1"/>
          <p:nvPr/>
        </p:nvSpPr>
        <p:spPr>
          <a:xfrm>
            <a:off x="360608" y="1376338"/>
            <a:ext cx="11475791" cy="5009833"/>
          </a:xfrm>
          <a:prstGeom prst="rect">
            <a:avLst/>
          </a:prstGeom>
          <a:noFill/>
        </p:spPr>
        <p:txBody>
          <a:bodyPr wrap="square" rtlCol="0">
            <a:spAutoFit/>
          </a:bodyPr>
          <a:lstStyle/>
          <a:p>
            <a:r>
              <a:rPr lang="pt-BR" sz="2400" b="1" kern="100" dirty="0">
                <a:effectLst/>
                <a:latin typeface="Arial" panose="020B0604020202020204" pitchFamily="34" charset="0"/>
                <a:ea typeface="Calibri" panose="020F0502020204030204" pitchFamily="34" charset="0"/>
                <a:cs typeface="Arial" panose="020B0604020202020204" pitchFamily="34" charset="0"/>
              </a:rPr>
              <a:t>1 De Prestações de Contas:</a:t>
            </a:r>
            <a:br>
              <a:rPr lang="pt-BR" sz="2400" b="1" kern="100" dirty="0">
                <a:effectLst/>
                <a:latin typeface="Arial" panose="020B0604020202020204" pitchFamily="34" charset="0"/>
                <a:ea typeface="Calibri" panose="020F0502020204030204" pitchFamily="34" charset="0"/>
                <a:cs typeface="Arial" panose="020B0604020202020204" pitchFamily="34" charset="0"/>
              </a:rPr>
            </a:br>
            <a:r>
              <a:rPr lang="pt-BR" sz="2400" kern="100" dirty="0">
                <a:effectLst/>
                <a:latin typeface="Arial" panose="020B0604020202020204" pitchFamily="34" charset="0"/>
                <a:ea typeface="Calibri" panose="020F0502020204030204" pitchFamily="34" charset="0"/>
                <a:cs typeface="Arial" panose="020B0604020202020204" pitchFamily="34" charset="0"/>
              </a:rPr>
              <a:t>e) Consequências das desaprovações </a:t>
            </a:r>
          </a:p>
          <a:p>
            <a:r>
              <a:rPr lang="pt-BR" sz="2400" i="0" u="none" strike="noStrike" baseline="0" dirty="0">
                <a:solidFill>
                  <a:srgbClr val="000000"/>
                </a:solidFill>
                <a:latin typeface="Arial" panose="020B0604020202020204" pitchFamily="34" charset="0"/>
              </a:rPr>
              <a:t>LO/TCE-PR</a:t>
            </a:r>
          </a:p>
          <a:p>
            <a:pPr algn="just">
              <a:lnSpc>
                <a:spcPct val="150000"/>
              </a:lnSpc>
            </a:pPr>
            <a:r>
              <a:rPr lang="pt-BR" sz="2400" b="1" i="0" u="none" strike="noStrike" baseline="0" dirty="0">
                <a:solidFill>
                  <a:srgbClr val="000000"/>
                </a:solidFill>
                <a:latin typeface="Arial" panose="020B0604020202020204" pitchFamily="34" charset="0"/>
              </a:rPr>
              <a:t>Art. 87. </a:t>
            </a:r>
            <a:r>
              <a:rPr lang="pt-BR" sz="2400" b="0" i="0" u="none" strike="noStrike" baseline="0" dirty="0">
                <a:solidFill>
                  <a:srgbClr val="FF0000"/>
                </a:solidFill>
                <a:latin typeface="Arial" panose="020B0604020202020204" pitchFamily="34" charset="0"/>
              </a:rPr>
              <a:t>As multas administrativas serão devidas independentemente de apuração de dano ao erário e de sanções institucionais</a:t>
            </a:r>
            <a:r>
              <a:rPr lang="pt-BR" sz="2400" b="0" i="0" u="none" strike="noStrike" baseline="0" dirty="0">
                <a:solidFill>
                  <a:srgbClr val="000000"/>
                </a:solidFill>
                <a:latin typeface="Arial" panose="020B0604020202020204" pitchFamily="34" charset="0"/>
              </a:rPr>
              <a:t>, em razão da presunção de lesividade à ordem legal, aplicadas em razão dos seguintes fatos:</a:t>
            </a:r>
          </a:p>
          <a:p>
            <a:pPr algn="just">
              <a:lnSpc>
                <a:spcPct val="150000"/>
              </a:lnSpc>
            </a:pPr>
            <a:r>
              <a:rPr lang="pt-BR" sz="2400" b="0" u="none" strike="noStrike" baseline="0" dirty="0">
                <a:solidFill>
                  <a:srgbClr val="000000"/>
                </a:solidFill>
                <a:latin typeface="Arial" panose="020B0604020202020204" pitchFamily="34" charset="0"/>
              </a:rPr>
              <a:t>III - No </a:t>
            </a:r>
            <a:r>
              <a:rPr lang="pt-BR" sz="2400" b="1" u="sng" strike="noStrike" baseline="0" dirty="0">
                <a:solidFill>
                  <a:srgbClr val="000000"/>
                </a:solidFill>
                <a:latin typeface="Arial" panose="020B0604020202020204" pitchFamily="34" charset="0"/>
              </a:rPr>
              <a:t>valor de 30 (trinta) vezes a Unidade Padrão Fiscal do Estado do Paraná – UPFPR</a:t>
            </a:r>
            <a:r>
              <a:rPr lang="pt-BR" sz="2400" b="0" u="none" strike="noStrike" baseline="0" dirty="0">
                <a:solidFill>
                  <a:srgbClr val="000000"/>
                </a:solidFill>
                <a:latin typeface="Arial" panose="020B0604020202020204" pitchFamily="34" charset="0"/>
              </a:rPr>
              <a:t>: </a:t>
            </a:r>
            <a:endParaRPr lang="pt-BR" sz="2400" dirty="0">
              <a:solidFill>
                <a:srgbClr val="000000"/>
              </a:solidFill>
              <a:latin typeface="Arial" panose="020B0604020202020204" pitchFamily="34" charset="0"/>
            </a:endParaRPr>
          </a:p>
          <a:p>
            <a:pPr algn="just">
              <a:lnSpc>
                <a:spcPct val="150000"/>
              </a:lnSpc>
            </a:pPr>
            <a:r>
              <a:rPr lang="pt-BR" sz="2400" b="0" u="none" strike="noStrike" baseline="0" dirty="0">
                <a:solidFill>
                  <a:srgbClr val="000000"/>
                </a:solidFill>
                <a:latin typeface="Arial" panose="020B0604020202020204" pitchFamily="34" charset="0"/>
              </a:rPr>
              <a:t>a) </a:t>
            </a:r>
            <a:r>
              <a:rPr lang="pt-BR" sz="2400" b="0" u="none" strike="noStrike" baseline="0" dirty="0">
                <a:solidFill>
                  <a:srgbClr val="FF0000"/>
                </a:solidFill>
                <a:latin typeface="Arial" panose="020B0604020202020204" pitchFamily="34" charset="0"/>
              </a:rPr>
              <a:t>deixar de prestar contas anuais</a:t>
            </a:r>
            <a:r>
              <a:rPr lang="pt-BR" sz="2400" b="0" u="none" strike="noStrike" baseline="0" dirty="0">
                <a:solidFill>
                  <a:srgbClr val="000000"/>
                </a:solidFill>
                <a:latin typeface="Arial" panose="020B0604020202020204" pitchFamily="34" charset="0"/>
              </a:rPr>
              <a:t> no prazo fixado em lei; </a:t>
            </a:r>
          </a:p>
          <a:p>
            <a:pPr algn="just">
              <a:lnSpc>
                <a:spcPct val="150000"/>
              </a:lnSpc>
            </a:pPr>
            <a:endParaRPr lang="pt-BR" sz="2400" kern="1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53533068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6556C570-1BA8-7659-F2FA-48AEA33D20CB}"/>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AC4FCDF4-04A6-998A-332B-674A48DB0AAF}"/>
              </a:ext>
            </a:extLst>
          </p:cNvPr>
          <p:cNvSpPr txBox="1"/>
          <p:nvPr/>
        </p:nvSpPr>
        <p:spPr>
          <a:xfrm>
            <a:off x="256823" y="811369"/>
            <a:ext cx="11475790" cy="397738"/>
          </a:xfrm>
          <a:prstGeom prst="rect">
            <a:avLst/>
          </a:prstGeom>
          <a:noFill/>
        </p:spPr>
        <p:txBody>
          <a:bodyPr wrap="square" rtlCol="0">
            <a:spAutoFit/>
          </a:bodyPr>
          <a:lstStyle/>
          <a:p>
            <a:pPr>
              <a:lnSpc>
                <a:spcPct val="107000"/>
              </a:lnSpc>
              <a:spcAft>
                <a:spcPts val="800"/>
              </a:spcAft>
            </a:pPr>
            <a:r>
              <a:rPr lang="pt-BR" sz="2000" b="1" kern="100" dirty="0">
                <a:highlight>
                  <a:srgbClr val="FFFF00"/>
                </a:highlight>
                <a:latin typeface="Arial" panose="020B0604020202020204" pitchFamily="34" charset="0"/>
                <a:ea typeface="Times New Roman" panose="02020603050405020304" pitchFamily="18" charset="0"/>
                <a:cs typeface="Arial" panose="020B0604020202020204" pitchFamily="34" charset="0"/>
              </a:rPr>
              <a:t>PRESTAÇÃO D CONTAS</a:t>
            </a:r>
            <a:endParaRPr lang="pt-BR" sz="2800" b="1" dirty="0">
              <a:effectLst/>
              <a:highlight>
                <a:srgbClr val="FFFF00"/>
              </a:highlight>
              <a:latin typeface="Arial" panose="020B0604020202020204" pitchFamily="34" charset="0"/>
              <a:ea typeface="Times New Roman" panose="02020603050405020304" pitchFamily="18" charset="0"/>
              <a:cs typeface="Arial" panose="020B0604020202020204" pitchFamily="34" charset="0"/>
            </a:endParaRPr>
          </a:p>
        </p:txBody>
      </p:sp>
      <p:sp>
        <p:nvSpPr>
          <p:cNvPr id="4" name="CaixaDeTexto 3">
            <a:extLst>
              <a:ext uri="{FF2B5EF4-FFF2-40B4-BE49-F238E27FC236}">
                <a16:creationId xmlns:a16="http://schemas.microsoft.com/office/drawing/2014/main" id="{1150BFA3-C3A5-4A5A-0E90-F71DD93C62E3}"/>
              </a:ext>
            </a:extLst>
          </p:cNvPr>
          <p:cNvSpPr txBox="1"/>
          <p:nvPr/>
        </p:nvSpPr>
        <p:spPr>
          <a:xfrm>
            <a:off x="360608" y="1376338"/>
            <a:ext cx="11475791" cy="3901837"/>
          </a:xfrm>
          <a:prstGeom prst="rect">
            <a:avLst/>
          </a:prstGeom>
          <a:noFill/>
        </p:spPr>
        <p:txBody>
          <a:bodyPr wrap="square" rtlCol="0">
            <a:spAutoFit/>
          </a:bodyPr>
          <a:lstStyle/>
          <a:p>
            <a:br>
              <a:rPr lang="pt-BR" sz="2400" b="1" kern="100" dirty="0">
                <a:effectLst/>
                <a:latin typeface="Arial" panose="020B0604020202020204" pitchFamily="34" charset="0"/>
                <a:ea typeface="Calibri" panose="020F0502020204030204" pitchFamily="34" charset="0"/>
                <a:cs typeface="Arial" panose="020B0604020202020204" pitchFamily="34" charset="0"/>
              </a:rPr>
            </a:br>
            <a:r>
              <a:rPr lang="pt-BR" sz="2400" kern="100" dirty="0">
                <a:effectLst/>
                <a:latin typeface="Arial" panose="020B0604020202020204" pitchFamily="34" charset="0"/>
                <a:ea typeface="Calibri" panose="020F0502020204030204" pitchFamily="34" charset="0"/>
                <a:cs typeface="Arial" panose="020B0604020202020204" pitchFamily="34" charset="0"/>
              </a:rPr>
              <a:t>Consequências das desaprovações </a:t>
            </a:r>
          </a:p>
          <a:p>
            <a:r>
              <a:rPr lang="pt-BR" sz="2400" i="0" u="none" strike="noStrike" baseline="0" dirty="0">
                <a:solidFill>
                  <a:srgbClr val="000000"/>
                </a:solidFill>
                <a:latin typeface="Arial" panose="020B0604020202020204" pitchFamily="34" charset="0"/>
              </a:rPr>
              <a:t>LO/TCE-PR</a:t>
            </a:r>
          </a:p>
          <a:p>
            <a:pPr algn="just">
              <a:lnSpc>
                <a:spcPct val="150000"/>
              </a:lnSpc>
            </a:pPr>
            <a:r>
              <a:rPr lang="pt-BR" sz="2400" b="1" i="0" u="none" strike="noStrike" baseline="0" dirty="0">
                <a:solidFill>
                  <a:srgbClr val="000000"/>
                </a:solidFill>
                <a:latin typeface="Arial" panose="020B0604020202020204" pitchFamily="34" charset="0"/>
              </a:rPr>
              <a:t>Art. 87. </a:t>
            </a:r>
          </a:p>
          <a:p>
            <a:pPr algn="just">
              <a:lnSpc>
                <a:spcPct val="150000"/>
              </a:lnSpc>
            </a:pPr>
            <a:r>
              <a:rPr lang="pt-BR" sz="2400" b="0" u="none" strike="noStrike" baseline="0" dirty="0">
                <a:solidFill>
                  <a:srgbClr val="000000"/>
                </a:solidFill>
                <a:latin typeface="Arial" panose="020B0604020202020204" pitchFamily="34" charset="0"/>
              </a:rPr>
              <a:t>III - No </a:t>
            </a:r>
            <a:r>
              <a:rPr lang="pt-BR" sz="2400" b="1" u="sng" strike="noStrike" baseline="0" dirty="0">
                <a:solidFill>
                  <a:srgbClr val="000000"/>
                </a:solidFill>
                <a:latin typeface="Arial" panose="020B0604020202020204" pitchFamily="34" charset="0"/>
              </a:rPr>
              <a:t>valor de 30 (trinta) vezes a Unidade Padrão Fiscal do Estado do Paraná</a:t>
            </a:r>
          </a:p>
          <a:p>
            <a:pPr algn="just">
              <a:lnSpc>
                <a:spcPct val="150000"/>
              </a:lnSpc>
            </a:pPr>
            <a:r>
              <a:rPr lang="pt-BR" sz="2400" b="0" i="0" u="none" strike="noStrike" baseline="0" dirty="0">
                <a:solidFill>
                  <a:srgbClr val="000000"/>
                </a:solidFill>
                <a:latin typeface="Arial" panose="020B0604020202020204" pitchFamily="34" charset="0"/>
              </a:rPr>
              <a:t>§ 4º A </a:t>
            </a:r>
            <a:r>
              <a:rPr lang="pt-BR" sz="2400" b="0" i="0" u="none" strike="noStrike" baseline="0" dirty="0">
                <a:solidFill>
                  <a:srgbClr val="FF0000"/>
                </a:solidFill>
                <a:latin typeface="Arial" panose="020B0604020202020204" pitchFamily="34" charset="0"/>
              </a:rPr>
              <a:t>irregularidade das contas nos termos do inciso III do art.16</a:t>
            </a:r>
            <a:r>
              <a:rPr lang="pt-BR" sz="2400" b="0" i="0" u="none" strike="noStrike" baseline="0" dirty="0">
                <a:solidFill>
                  <a:srgbClr val="000000"/>
                </a:solidFill>
                <a:latin typeface="Arial" panose="020B0604020202020204" pitchFamily="34" charset="0"/>
              </a:rPr>
              <a:t> da qual não resulte em imputação de débito ou reparação de dano, implicará na aplicação da multa prevista no inciso III. </a:t>
            </a:r>
            <a:endParaRPr lang="pt-BR" sz="2400" kern="1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70580087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F5DE4B19-3FB9-EB37-A4AD-D5EAD1281061}"/>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414DE77F-74D3-2126-92B9-7A96727BEFDE}"/>
              </a:ext>
            </a:extLst>
          </p:cNvPr>
          <p:cNvSpPr txBox="1"/>
          <p:nvPr/>
        </p:nvSpPr>
        <p:spPr>
          <a:xfrm>
            <a:off x="256823" y="811369"/>
            <a:ext cx="11475790" cy="397738"/>
          </a:xfrm>
          <a:prstGeom prst="rect">
            <a:avLst/>
          </a:prstGeom>
          <a:noFill/>
        </p:spPr>
        <p:txBody>
          <a:bodyPr wrap="square" rtlCol="0">
            <a:spAutoFit/>
          </a:bodyPr>
          <a:lstStyle/>
          <a:p>
            <a:pPr>
              <a:lnSpc>
                <a:spcPct val="107000"/>
              </a:lnSpc>
              <a:spcAft>
                <a:spcPts val="800"/>
              </a:spcAft>
            </a:pPr>
            <a:r>
              <a:rPr lang="pt-BR" sz="2000" b="1" kern="100" dirty="0">
                <a:effectLst/>
                <a:highlight>
                  <a:srgbClr val="FFFF00"/>
                </a:highlight>
                <a:latin typeface="Arial" panose="020B0604020202020204" pitchFamily="34" charset="0"/>
                <a:ea typeface="Calibri" panose="020F0502020204030204" pitchFamily="34" charset="0"/>
                <a:cs typeface="Arial" panose="020B0604020202020204" pitchFamily="34" charset="0"/>
              </a:rPr>
              <a:t>DA PRESTAÇÃO DE CONTAS</a:t>
            </a:r>
            <a:endParaRPr lang="pt-BR" sz="2800" b="1" dirty="0">
              <a:effectLst/>
              <a:highlight>
                <a:srgbClr val="FFFF00"/>
              </a:highlight>
              <a:latin typeface="Arial" panose="020B0604020202020204" pitchFamily="34" charset="0"/>
              <a:ea typeface="Times New Roman" panose="02020603050405020304" pitchFamily="18" charset="0"/>
              <a:cs typeface="Arial" panose="020B0604020202020204" pitchFamily="34" charset="0"/>
            </a:endParaRPr>
          </a:p>
        </p:txBody>
      </p:sp>
      <p:sp>
        <p:nvSpPr>
          <p:cNvPr id="4" name="CaixaDeTexto 3">
            <a:extLst>
              <a:ext uri="{FF2B5EF4-FFF2-40B4-BE49-F238E27FC236}">
                <a16:creationId xmlns:a16="http://schemas.microsoft.com/office/drawing/2014/main" id="{C055804F-A59E-A21E-E913-B3EFB4F19161}"/>
              </a:ext>
            </a:extLst>
          </p:cNvPr>
          <p:cNvSpPr txBox="1"/>
          <p:nvPr/>
        </p:nvSpPr>
        <p:spPr>
          <a:xfrm>
            <a:off x="360608" y="1376338"/>
            <a:ext cx="11475791" cy="4339650"/>
          </a:xfrm>
          <a:prstGeom prst="rect">
            <a:avLst/>
          </a:prstGeom>
          <a:noFill/>
        </p:spPr>
        <p:txBody>
          <a:bodyPr wrap="square" rtlCol="0">
            <a:spAutoFit/>
          </a:bodyPr>
          <a:lstStyle/>
          <a:p>
            <a:br>
              <a:rPr lang="pt-BR" sz="2400" b="1" kern="100" dirty="0">
                <a:effectLst/>
                <a:latin typeface="Arial" panose="020B0604020202020204" pitchFamily="34" charset="0"/>
                <a:ea typeface="Calibri" panose="020F0502020204030204" pitchFamily="34" charset="0"/>
                <a:cs typeface="Arial" panose="020B0604020202020204" pitchFamily="34" charset="0"/>
              </a:rPr>
            </a:br>
            <a:r>
              <a:rPr lang="pt-BR" sz="2400" kern="100" dirty="0">
                <a:effectLst/>
                <a:latin typeface="Arial" panose="020B0604020202020204" pitchFamily="34" charset="0"/>
                <a:ea typeface="Calibri" panose="020F0502020204030204" pitchFamily="34" charset="0"/>
                <a:cs typeface="Arial" panose="020B0604020202020204" pitchFamily="34" charset="0"/>
              </a:rPr>
              <a:t>Consequências das desaprovações </a:t>
            </a:r>
          </a:p>
          <a:p>
            <a:r>
              <a:rPr lang="pt-BR" sz="2400" i="0" u="none" strike="noStrike" baseline="0" dirty="0">
                <a:solidFill>
                  <a:srgbClr val="000000"/>
                </a:solidFill>
                <a:latin typeface="Arial" panose="020B0604020202020204" pitchFamily="34" charset="0"/>
              </a:rPr>
              <a:t>LO/TCE-PR</a:t>
            </a:r>
          </a:p>
          <a:p>
            <a:pPr algn="just">
              <a:lnSpc>
                <a:spcPct val="150000"/>
              </a:lnSpc>
            </a:pPr>
            <a:r>
              <a:rPr lang="pt-BR" sz="2400" b="0" u="none" strike="noStrike" baseline="0" dirty="0">
                <a:latin typeface="Arial" panose="020B0604020202020204" pitchFamily="34" charset="0"/>
              </a:rPr>
              <a:t>Art. 16</a:t>
            </a:r>
          </a:p>
          <a:p>
            <a:r>
              <a:rPr lang="pt-BR" sz="2400" b="0" u="none" strike="noStrike" baseline="0" dirty="0">
                <a:solidFill>
                  <a:srgbClr val="000000"/>
                </a:solidFill>
                <a:latin typeface="Arial" panose="020B0604020202020204" pitchFamily="34" charset="0"/>
              </a:rPr>
              <a:t>III – </a:t>
            </a:r>
            <a:r>
              <a:rPr lang="pt-BR" sz="2400" b="0" u="none" strike="noStrike" baseline="0" dirty="0">
                <a:solidFill>
                  <a:srgbClr val="FF0000"/>
                </a:solidFill>
                <a:latin typeface="Arial" panose="020B0604020202020204" pitchFamily="34" charset="0"/>
              </a:rPr>
              <a:t>irregulares</a:t>
            </a:r>
            <a:r>
              <a:rPr lang="pt-BR" sz="2400" b="0" u="none" strike="noStrike" baseline="0" dirty="0">
                <a:solidFill>
                  <a:srgbClr val="000000"/>
                </a:solidFill>
                <a:latin typeface="Arial" panose="020B0604020202020204" pitchFamily="34" charset="0"/>
              </a:rPr>
              <a:t>, quando </a:t>
            </a:r>
            <a:r>
              <a:rPr lang="pt-BR" sz="2400" b="0" u="none" strike="noStrike" baseline="0" dirty="0">
                <a:solidFill>
                  <a:srgbClr val="FF0000"/>
                </a:solidFill>
                <a:latin typeface="Arial" panose="020B0604020202020204" pitchFamily="34" charset="0"/>
              </a:rPr>
              <a:t>comprovada qualquer </a:t>
            </a:r>
            <a:r>
              <a:rPr lang="pt-BR" sz="2400" b="0" u="none" strike="noStrike" baseline="0" dirty="0">
                <a:solidFill>
                  <a:srgbClr val="000000"/>
                </a:solidFill>
                <a:latin typeface="Arial" panose="020B0604020202020204" pitchFamily="34" charset="0"/>
              </a:rPr>
              <a:t>das seguintes </a:t>
            </a:r>
            <a:r>
              <a:rPr lang="pt-BR" sz="2400" b="0" u="none" strike="noStrike" baseline="0" dirty="0">
                <a:solidFill>
                  <a:srgbClr val="FF0000"/>
                </a:solidFill>
                <a:latin typeface="Arial" panose="020B0604020202020204" pitchFamily="34" charset="0"/>
              </a:rPr>
              <a:t>ocorrências</a:t>
            </a:r>
            <a:r>
              <a:rPr lang="pt-BR" sz="2400" b="0" u="none" strike="noStrike" baseline="0" dirty="0">
                <a:solidFill>
                  <a:srgbClr val="000000"/>
                </a:solidFill>
                <a:latin typeface="Arial" panose="020B0604020202020204" pitchFamily="34" charset="0"/>
              </a:rPr>
              <a:t>: </a:t>
            </a:r>
          </a:p>
          <a:p>
            <a:r>
              <a:rPr lang="pt-BR" sz="2400" b="0" u="none" strike="noStrike" baseline="0" dirty="0">
                <a:solidFill>
                  <a:srgbClr val="000000"/>
                </a:solidFill>
                <a:latin typeface="Arial" panose="020B0604020202020204" pitchFamily="34" charset="0"/>
              </a:rPr>
              <a:t>a) </a:t>
            </a:r>
            <a:r>
              <a:rPr lang="pt-BR" sz="2400" b="0" u="sng" strike="noStrike" baseline="0" dirty="0">
                <a:solidFill>
                  <a:srgbClr val="000000"/>
                </a:solidFill>
                <a:latin typeface="Arial" panose="020B0604020202020204" pitchFamily="34" charset="0"/>
              </a:rPr>
              <a:t>omissão no dever de prestar contas</a:t>
            </a:r>
            <a:r>
              <a:rPr lang="pt-BR" sz="2400" b="0" u="none" strike="noStrike" baseline="0" dirty="0">
                <a:solidFill>
                  <a:srgbClr val="000000"/>
                </a:solidFill>
                <a:latin typeface="Arial" panose="020B0604020202020204" pitchFamily="34" charset="0"/>
              </a:rPr>
              <a:t>; </a:t>
            </a:r>
          </a:p>
          <a:p>
            <a:r>
              <a:rPr lang="pt-BR" sz="2400" b="0" u="none" strike="noStrike" baseline="0" dirty="0">
                <a:solidFill>
                  <a:srgbClr val="000000"/>
                </a:solidFill>
                <a:latin typeface="Arial" panose="020B0604020202020204" pitchFamily="34" charset="0"/>
              </a:rPr>
              <a:t>b) </a:t>
            </a:r>
            <a:r>
              <a:rPr lang="pt-BR" sz="2400" b="0" u="sng" strike="noStrike" baseline="0" dirty="0">
                <a:solidFill>
                  <a:srgbClr val="000000"/>
                </a:solidFill>
                <a:latin typeface="Arial" panose="020B0604020202020204" pitchFamily="34" charset="0"/>
              </a:rPr>
              <a:t>infração à norma legal ou regulamentar</a:t>
            </a:r>
            <a:r>
              <a:rPr lang="pt-BR" sz="2400" b="0" u="none" strike="noStrike" baseline="0" dirty="0">
                <a:solidFill>
                  <a:srgbClr val="000000"/>
                </a:solidFill>
                <a:latin typeface="Arial" panose="020B0604020202020204" pitchFamily="34" charset="0"/>
              </a:rPr>
              <a:t>; </a:t>
            </a:r>
          </a:p>
          <a:p>
            <a:r>
              <a:rPr lang="pt-BR" sz="2400" b="0" u="none" strike="noStrike" baseline="0" dirty="0">
                <a:solidFill>
                  <a:srgbClr val="000000"/>
                </a:solidFill>
                <a:latin typeface="Arial" panose="020B0604020202020204" pitchFamily="34" charset="0"/>
              </a:rPr>
              <a:t>c) ...Vetada...; </a:t>
            </a:r>
          </a:p>
          <a:p>
            <a:r>
              <a:rPr lang="pt-BR" sz="2400" b="0" u="none" strike="noStrike" baseline="0" dirty="0">
                <a:solidFill>
                  <a:srgbClr val="000000"/>
                </a:solidFill>
                <a:latin typeface="Arial" panose="020B0604020202020204" pitchFamily="34" charset="0"/>
              </a:rPr>
              <a:t>d) </a:t>
            </a:r>
            <a:r>
              <a:rPr lang="pt-BR" sz="2400" b="0" u="sng" strike="noStrike" baseline="0" dirty="0">
                <a:solidFill>
                  <a:srgbClr val="000000"/>
                </a:solidFill>
                <a:latin typeface="Arial" panose="020B0604020202020204" pitchFamily="34" charset="0"/>
              </a:rPr>
              <a:t>desfalque ou desvio</a:t>
            </a:r>
            <a:r>
              <a:rPr lang="pt-BR" sz="2400" b="0" u="none" strike="noStrike" baseline="0" dirty="0">
                <a:solidFill>
                  <a:srgbClr val="000000"/>
                </a:solidFill>
                <a:latin typeface="Arial" panose="020B0604020202020204" pitchFamily="34" charset="0"/>
              </a:rPr>
              <a:t> de dinheiro, bens ou valores públicos; </a:t>
            </a:r>
          </a:p>
          <a:p>
            <a:r>
              <a:rPr lang="pt-BR" sz="2400" b="0" u="none" strike="noStrike" baseline="0" dirty="0">
                <a:solidFill>
                  <a:srgbClr val="000000"/>
                </a:solidFill>
                <a:latin typeface="Arial" panose="020B0604020202020204" pitchFamily="34" charset="0"/>
              </a:rPr>
              <a:t>e) </a:t>
            </a:r>
            <a:r>
              <a:rPr lang="pt-BR" sz="2400" b="0" u="sng" strike="noStrike" baseline="0" dirty="0">
                <a:solidFill>
                  <a:srgbClr val="000000"/>
                </a:solidFill>
                <a:latin typeface="Arial" panose="020B0604020202020204" pitchFamily="34" charset="0"/>
              </a:rPr>
              <a:t>desvio de finalidade</a:t>
            </a:r>
            <a:r>
              <a:rPr lang="pt-BR" sz="2400" b="0" u="none" strike="noStrike" baseline="0" dirty="0">
                <a:solidFill>
                  <a:srgbClr val="000000"/>
                </a:solidFill>
                <a:latin typeface="Arial" panose="020B0604020202020204" pitchFamily="34" charset="0"/>
              </a:rPr>
              <a:t>; </a:t>
            </a:r>
          </a:p>
          <a:p>
            <a:r>
              <a:rPr lang="pt-BR" sz="2400" b="0" u="none" strike="noStrike" baseline="0" dirty="0">
                <a:solidFill>
                  <a:srgbClr val="000000"/>
                </a:solidFill>
                <a:latin typeface="Arial" panose="020B0604020202020204" pitchFamily="34" charset="0"/>
              </a:rPr>
              <a:t>f) </a:t>
            </a:r>
            <a:r>
              <a:rPr lang="pt-BR" sz="2400" b="0" u="sng" strike="noStrike" baseline="0" dirty="0">
                <a:solidFill>
                  <a:srgbClr val="000000"/>
                </a:solidFill>
                <a:latin typeface="Arial" panose="020B0604020202020204" pitchFamily="34" charset="0"/>
              </a:rPr>
              <a:t>dano ao erário</a:t>
            </a:r>
            <a:r>
              <a:rPr lang="pt-BR" sz="2400" b="0" u="none" strike="noStrike" baseline="0" dirty="0">
                <a:solidFill>
                  <a:srgbClr val="000000"/>
                </a:solidFill>
                <a:latin typeface="Arial" panose="020B0604020202020204" pitchFamily="34" charset="0"/>
              </a:rPr>
              <a:t>. </a:t>
            </a:r>
            <a:endParaRPr lang="pt-BR" sz="2400" kern="1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17749772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FDF559B4-DF08-5CEB-6860-4073147CC37A}"/>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4DC25F36-D91C-CE97-2D43-DEE69557C529}"/>
              </a:ext>
            </a:extLst>
          </p:cNvPr>
          <p:cNvSpPr txBox="1"/>
          <p:nvPr/>
        </p:nvSpPr>
        <p:spPr>
          <a:xfrm>
            <a:off x="256823" y="811369"/>
            <a:ext cx="11475790" cy="397738"/>
          </a:xfrm>
          <a:prstGeom prst="rect">
            <a:avLst/>
          </a:prstGeom>
          <a:noFill/>
        </p:spPr>
        <p:txBody>
          <a:bodyPr wrap="square" rtlCol="0">
            <a:spAutoFit/>
          </a:bodyPr>
          <a:lstStyle/>
          <a:p>
            <a:pPr>
              <a:lnSpc>
                <a:spcPct val="107000"/>
              </a:lnSpc>
              <a:spcAft>
                <a:spcPts val="800"/>
              </a:spcAft>
            </a:pPr>
            <a:r>
              <a:rPr lang="pt-BR" sz="2000" b="1" kern="100" dirty="0">
                <a:effectLst/>
                <a:highlight>
                  <a:srgbClr val="FFFF00"/>
                </a:highlight>
                <a:latin typeface="Arial" panose="020B0604020202020204" pitchFamily="34" charset="0"/>
                <a:ea typeface="Calibri" panose="020F0502020204030204" pitchFamily="34" charset="0"/>
                <a:cs typeface="Arial" panose="020B0604020202020204" pitchFamily="34" charset="0"/>
              </a:rPr>
              <a:t>DA PRESTAÇÃO DE CONTAS</a:t>
            </a:r>
            <a:endParaRPr lang="pt-BR" sz="2800" b="1" dirty="0">
              <a:effectLst/>
              <a:highlight>
                <a:srgbClr val="FFFF00"/>
              </a:highlight>
              <a:latin typeface="Arial" panose="020B0604020202020204" pitchFamily="34" charset="0"/>
              <a:ea typeface="Times New Roman" panose="02020603050405020304" pitchFamily="18" charset="0"/>
              <a:cs typeface="Arial" panose="020B0604020202020204" pitchFamily="34" charset="0"/>
            </a:endParaRPr>
          </a:p>
        </p:txBody>
      </p:sp>
      <p:sp>
        <p:nvSpPr>
          <p:cNvPr id="4" name="CaixaDeTexto 3">
            <a:extLst>
              <a:ext uri="{FF2B5EF4-FFF2-40B4-BE49-F238E27FC236}">
                <a16:creationId xmlns:a16="http://schemas.microsoft.com/office/drawing/2014/main" id="{184619EB-8AB6-84E8-DCA1-0314F4854102}"/>
              </a:ext>
            </a:extLst>
          </p:cNvPr>
          <p:cNvSpPr txBox="1"/>
          <p:nvPr/>
        </p:nvSpPr>
        <p:spPr>
          <a:xfrm>
            <a:off x="360608" y="1376338"/>
            <a:ext cx="11475791" cy="3231654"/>
          </a:xfrm>
          <a:prstGeom prst="rect">
            <a:avLst/>
          </a:prstGeom>
          <a:noFill/>
        </p:spPr>
        <p:txBody>
          <a:bodyPr wrap="square" rtlCol="0">
            <a:spAutoFit/>
          </a:bodyPr>
          <a:lstStyle/>
          <a:p>
            <a:br>
              <a:rPr lang="pt-BR" sz="2400" b="1" kern="100" dirty="0">
                <a:effectLst/>
                <a:latin typeface="Arial" panose="020B0604020202020204" pitchFamily="34" charset="0"/>
                <a:ea typeface="Calibri" panose="020F0502020204030204" pitchFamily="34" charset="0"/>
                <a:cs typeface="Arial" panose="020B0604020202020204" pitchFamily="34" charset="0"/>
              </a:rPr>
            </a:br>
            <a:r>
              <a:rPr lang="pt-BR" sz="2400" kern="100" dirty="0">
                <a:effectLst/>
                <a:latin typeface="Arial" panose="020B0604020202020204" pitchFamily="34" charset="0"/>
                <a:ea typeface="Calibri" panose="020F0502020204030204" pitchFamily="34" charset="0"/>
                <a:cs typeface="Arial" panose="020B0604020202020204" pitchFamily="34" charset="0"/>
              </a:rPr>
              <a:t>A participação dos advogados municipais</a:t>
            </a:r>
          </a:p>
          <a:p>
            <a:pPr marL="457200" indent="-457200">
              <a:lnSpc>
                <a:spcPct val="150000"/>
              </a:lnSpc>
              <a:buFont typeface="Arial" panose="020B0604020202020204" pitchFamily="34" charset="0"/>
              <a:buChar char="•"/>
            </a:pPr>
            <a:r>
              <a:rPr lang="pt-BR" sz="2400" u="sng" kern="100" dirty="0">
                <a:latin typeface="Arial" panose="020B0604020202020204" pitchFamily="34" charset="0"/>
                <a:ea typeface="Times New Roman" panose="02020603050405020304" pitchFamily="18" charset="0"/>
                <a:cs typeface="Arial" panose="020B0604020202020204" pitchFamily="34" charset="0"/>
              </a:rPr>
              <a:t>Orientadores</a:t>
            </a:r>
          </a:p>
          <a:p>
            <a:pPr marL="457200" indent="-457200">
              <a:lnSpc>
                <a:spcPct val="150000"/>
              </a:lnSpc>
              <a:buFont typeface="Arial" panose="020B0604020202020204" pitchFamily="34" charset="0"/>
              <a:buChar char="•"/>
            </a:pPr>
            <a:r>
              <a:rPr lang="pt-BR" sz="2400" u="sng" kern="100" dirty="0">
                <a:latin typeface="Arial" panose="020B0604020202020204" pitchFamily="34" charset="0"/>
                <a:ea typeface="Times New Roman" panose="02020603050405020304" pitchFamily="18" charset="0"/>
                <a:cs typeface="Arial" panose="020B0604020202020204" pitchFamily="34" charset="0"/>
              </a:rPr>
              <a:t>Pareceristas</a:t>
            </a:r>
          </a:p>
          <a:p>
            <a:pPr marL="457200" indent="-457200">
              <a:lnSpc>
                <a:spcPct val="150000"/>
              </a:lnSpc>
              <a:buFont typeface="Arial" panose="020B0604020202020204" pitchFamily="34" charset="0"/>
              <a:buChar char="•"/>
            </a:pPr>
            <a:r>
              <a:rPr lang="pt-BR" sz="2400" u="sng" kern="100" dirty="0">
                <a:effectLst/>
                <a:latin typeface="Arial" panose="020B0604020202020204" pitchFamily="34" charset="0"/>
                <a:ea typeface="Times New Roman" panose="02020603050405020304" pitchFamily="18" charset="0"/>
                <a:cs typeface="Arial" panose="020B0604020202020204" pitchFamily="34" charset="0"/>
              </a:rPr>
              <a:t>Procuradores</a:t>
            </a:r>
          </a:p>
          <a:p>
            <a:endParaRPr lang="pt-BR" sz="48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8812115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ACB12EC8-FC03-F9EF-5E86-AF50EDE8EE3C}"/>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83440CFB-CEAF-A93D-AAB3-E30A719A8F87}"/>
              </a:ext>
            </a:extLst>
          </p:cNvPr>
          <p:cNvSpPr txBox="1"/>
          <p:nvPr/>
        </p:nvSpPr>
        <p:spPr>
          <a:xfrm>
            <a:off x="256823" y="811369"/>
            <a:ext cx="11475790" cy="397738"/>
          </a:xfrm>
          <a:prstGeom prst="rect">
            <a:avLst/>
          </a:prstGeom>
          <a:noFill/>
        </p:spPr>
        <p:txBody>
          <a:bodyPr wrap="square" rtlCol="0">
            <a:spAutoFit/>
          </a:bodyPr>
          <a:lstStyle/>
          <a:p>
            <a:pPr>
              <a:lnSpc>
                <a:spcPct val="107000"/>
              </a:lnSpc>
              <a:spcAft>
                <a:spcPts val="800"/>
              </a:spcAft>
            </a:pPr>
            <a:r>
              <a:rPr lang="pt-BR" sz="2000" b="1" kern="100" dirty="0">
                <a:effectLst/>
                <a:highlight>
                  <a:srgbClr val="FFFF00"/>
                </a:highlight>
                <a:latin typeface="Arial" panose="020B0604020202020204" pitchFamily="34" charset="0"/>
                <a:ea typeface="Calibri" panose="020F0502020204030204" pitchFamily="34" charset="0"/>
                <a:cs typeface="Arial" panose="020B0604020202020204" pitchFamily="34" charset="0"/>
              </a:rPr>
              <a:t>DA PRESTAÇÃO DE CONTAS</a:t>
            </a:r>
            <a:endParaRPr lang="pt-BR" sz="2800" b="1" dirty="0">
              <a:effectLst/>
              <a:highlight>
                <a:srgbClr val="FFFF00"/>
              </a:highlight>
              <a:latin typeface="Arial" panose="020B0604020202020204" pitchFamily="34" charset="0"/>
              <a:ea typeface="Times New Roman" panose="02020603050405020304" pitchFamily="18" charset="0"/>
              <a:cs typeface="Arial" panose="020B0604020202020204" pitchFamily="34" charset="0"/>
            </a:endParaRPr>
          </a:p>
        </p:txBody>
      </p:sp>
      <p:sp>
        <p:nvSpPr>
          <p:cNvPr id="4" name="CaixaDeTexto 3">
            <a:extLst>
              <a:ext uri="{FF2B5EF4-FFF2-40B4-BE49-F238E27FC236}">
                <a16:creationId xmlns:a16="http://schemas.microsoft.com/office/drawing/2014/main" id="{8FB478D4-CFB2-A6A8-4F43-4C103402C259}"/>
              </a:ext>
            </a:extLst>
          </p:cNvPr>
          <p:cNvSpPr txBox="1"/>
          <p:nvPr/>
        </p:nvSpPr>
        <p:spPr>
          <a:xfrm>
            <a:off x="360608" y="1376338"/>
            <a:ext cx="11475791" cy="2793842"/>
          </a:xfrm>
          <a:prstGeom prst="rect">
            <a:avLst/>
          </a:prstGeom>
          <a:noFill/>
        </p:spPr>
        <p:txBody>
          <a:bodyPr wrap="square" rtlCol="0">
            <a:spAutoFit/>
          </a:bodyPr>
          <a:lstStyle/>
          <a:p>
            <a:br>
              <a:rPr lang="pt-BR" sz="2400" b="1" kern="100" dirty="0">
                <a:effectLst/>
                <a:latin typeface="Arial" panose="020B0604020202020204" pitchFamily="34" charset="0"/>
                <a:ea typeface="Calibri" panose="020F0502020204030204" pitchFamily="34" charset="0"/>
                <a:cs typeface="Arial" panose="020B0604020202020204" pitchFamily="34" charset="0"/>
              </a:rPr>
            </a:br>
            <a:r>
              <a:rPr lang="pt-BR" sz="2400" kern="100" dirty="0">
                <a:effectLst/>
                <a:latin typeface="Arial" panose="020B0604020202020204" pitchFamily="34" charset="0"/>
                <a:ea typeface="Calibri" panose="020F0502020204030204" pitchFamily="34" charset="0"/>
                <a:cs typeface="Arial" panose="020B0604020202020204" pitchFamily="34" charset="0"/>
              </a:rPr>
              <a:t>Benefícios e estatísticas </a:t>
            </a:r>
          </a:p>
          <a:p>
            <a:endParaRPr lang="pt-BR" sz="2400" kern="100" dirty="0">
              <a:effectLst/>
              <a:latin typeface="Arial" panose="020B0604020202020204" pitchFamily="34" charset="0"/>
              <a:ea typeface="Calibri" panose="020F0502020204030204" pitchFamily="34" charset="0"/>
              <a:cs typeface="Arial" panose="020B0604020202020204" pitchFamily="34" charset="0"/>
            </a:endParaRPr>
          </a:p>
          <a:p>
            <a:pPr marL="342900" indent="-342900">
              <a:lnSpc>
                <a:spcPct val="150000"/>
              </a:lnSpc>
              <a:buFont typeface="Arial" panose="020B0604020202020204" pitchFamily="34" charset="0"/>
              <a:buChar char="•"/>
            </a:pPr>
            <a:r>
              <a:rPr lang="pt-BR" sz="2400" kern="100" dirty="0">
                <a:latin typeface="Arial" panose="020B0604020202020204" pitchFamily="34" charset="0"/>
                <a:ea typeface="Times New Roman" panose="02020603050405020304" pitchFamily="18" charset="0"/>
                <a:cs typeface="Arial" panose="020B0604020202020204" pitchFamily="34" charset="0"/>
              </a:rPr>
              <a:t>Serve com bussola;</a:t>
            </a:r>
          </a:p>
          <a:p>
            <a:pPr marL="342900" indent="-342900">
              <a:lnSpc>
                <a:spcPct val="150000"/>
              </a:lnSpc>
              <a:buFont typeface="Arial" panose="020B0604020202020204" pitchFamily="34" charset="0"/>
              <a:buChar char="•"/>
            </a:pPr>
            <a:r>
              <a:rPr lang="pt-BR" sz="2400" kern="100" dirty="0">
                <a:latin typeface="Arial" panose="020B0604020202020204" pitchFamily="34" charset="0"/>
                <a:ea typeface="Times New Roman" panose="02020603050405020304" pitchFamily="18" charset="0"/>
                <a:cs typeface="Arial" panose="020B0604020202020204" pitchFamily="34" charset="0"/>
              </a:rPr>
              <a:t>Observar os erros dos outros para não cometê-los;</a:t>
            </a:r>
          </a:p>
          <a:p>
            <a:pPr marL="342900" indent="-342900">
              <a:lnSpc>
                <a:spcPct val="150000"/>
              </a:lnSpc>
              <a:buFont typeface="Arial" panose="020B0604020202020204" pitchFamily="34" charset="0"/>
              <a:buChar char="•"/>
            </a:pPr>
            <a:r>
              <a:rPr lang="pt-BR" sz="2400" kern="100" dirty="0">
                <a:latin typeface="Arial" panose="020B0604020202020204" pitchFamily="34" charset="0"/>
                <a:ea typeface="Times New Roman" panose="02020603050405020304" pitchFamily="18" charset="0"/>
                <a:cs typeface="Arial" panose="020B0604020202020204" pitchFamily="34" charset="0"/>
              </a:rPr>
              <a:t>Parâmetro de análise;</a:t>
            </a:r>
            <a:endParaRPr lang="pt-BR" sz="24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01635843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FDDD1995-8E37-A4A6-AB27-5DB273847557}"/>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047D8D63-9116-C78C-E59C-DDE0522322C5}"/>
              </a:ext>
            </a:extLst>
          </p:cNvPr>
          <p:cNvSpPr txBox="1"/>
          <p:nvPr/>
        </p:nvSpPr>
        <p:spPr>
          <a:xfrm>
            <a:off x="256823" y="811369"/>
            <a:ext cx="11475790" cy="397738"/>
          </a:xfrm>
          <a:prstGeom prst="rect">
            <a:avLst/>
          </a:prstGeom>
          <a:noFill/>
        </p:spPr>
        <p:txBody>
          <a:bodyPr wrap="square" rtlCol="0">
            <a:spAutoFit/>
          </a:bodyPr>
          <a:lstStyle/>
          <a:p>
            <a:pPr>
              <a:lnSpc>
                <a:spcPct val="107000"/>
              </a:lnSpc>
              <a:spcAft>
                <a:spcPts val="800"/>
              </a:spcAft>
            </a:pPr>
            <a:r>
              <a:rPr lang="pt-BR" sz="2000" b="1" kern="100" dirty="0">
                <a:highlight>
                  <a:srgbClr val="FFFF00"/>
                </a:highlight>
                <a:latin typeface="Arial" panose="020B0604020202020204" pitchFamily="34" charset="0"/>
                <a:ea typeface="Times New Roman" panose="02020603050405020304" pitchFamily="18" charset="0"/>
                <a:cs typeface="Arial" panose="020B0604020202020204" pitchFamily="34" charset="0"/>
              </a:rPr>
              <a:t>DA PRESTAÇÃO DE CONTAS</a:t>
            </a:r>
            <a:endParaRPr lang="pt-BR" sz="2800" b="1" dirty="0">
              <a:effectLst/>
              <a:highlight>
                <a:srgbClr val="FFFF00"/>
              </a:highlight>
              <a:latin typeface="Arial" panose="020B0604020202020204" pitchFamily="34" charset="0"/>
              <a:ea typeface="Times New Roman" panose="02020603050405020304" pitchFamily="18" charset="0"/>
              <a:cs typeface="Arial" panose="020B0604020202020204" pitchFamily="34" charset="0"/>
            </a:endParaRPr>
          </a:p>
        </p:txBody>
      </p:sp>
      <p:sp>
        <p:nvSpPr>
          <p:cNvPr id="4" name="CaixaDeTexto 3">
            <a:extLst>
              <a:ext uri="{FF2B5EF4-FFF2-40B4-BE49-F238E27FC236}">
                <a16:creationId xmlns:a16="http://schemas.microsoft.com/office/drawing/2014/main" id="{B90FD60A-3E4B-EE27-93B0-95A9A77F5662}"/>
              </a:ext>
            </a:extLst>
          </p:cNvPr>
          <p:cNvSpPr txBox="1"/>
          <p:nvPr/>
        </p:nvSpPr>
        <p:spPr>
          <a:xfrm>
            <a:off x="360608" y="1376338"/>
            <a:ext cx="11475791" cy="2123658"/>
          </a:xfrm>
          <a:prstGeom prst="rect">
            <a:avLst/>
          </a:prstGeom>
          <a:noFill/>
        </p:spPr>
        <p:txBody>
          <a:bodyPr wrap="square" rtlCol="0">
            <a:spAutoFit/>
          </a:bodyPr>
          <a:lstStyle/>
          <a:p>
            <a:r>
              <a:rPr lang="pt-BR" sz="2800" kern="100" dirty="0">
                <a:effectLst/>
                <a:latin typeface="Arial" panose="020B0604020202020204" pitchFamily="34" charset="0"/>
                <a:ea typeface="Calibri" panose="020F0502020204030204" pitchFamily="34" charset="0"/>
                <a:cs typeface="Arial" panose="020B0604020202020204" pitchFamily="34" charset="0"/>
              </a:rPr>
              <a:t>h) Navegação no sistema</a:t>
            </a:r>
          </a:p>
          <a:p>
            <a:endParaRPr lang="pt-BR" sz="2800" kern="100" dirty="0">
              <a:effectLst/>
              <a:latin typeface="Arial" panose="020B0604020202020204" pitchFamily="34" charset="0"/>
              <a:ea typeface="Calibri" panose="020F0502020204030204" pitchFamily="34" charset="0"/>
              <a:cs typeface="Arial" panose="020B0604020202020204" pitchFamily="34" charset="0"/>
            </a:endParaRPr>
          </a:p>
          <a:p>
            <a:br>
              <a:rPr lang="pt-BR" sz="2800" kern="100" dirty="0">
                <a:effectLst/>
                <a:latin typeface="Arial" panose="020B0604020202020204" pitchFamily="34" charset="0"/>
                <a:ea typeface="Calibri" panose="020F0502020204030204" pitchFamily="34" charset="0"/>
                <a:cs typeface="Arial" panose="020B0604020202020204" pitchFamily="34" charset="0"/>
              </a:rPr>
            </a:br>
            <a:endParaRPr lang="pt-BR" sz="4800" dirty="0">
              <a:effectLst/>
              <a:latin typeface="Arial" panose="020B0604020202020204" pitchFamily="34" charset="0"/>
              <a:ea typeface="Times New Roman" panose="02020603050405020304" pitchFamily="18" charset="0"/>
              <a:cs typeface="Arial" panose="020B0604020202020204" pitchFamily="34" charset="0"/>
            </a:endParaRPr>
          </a:p>
        </p:txBody>
      </p:sp>
      <p:pic>
        <p:nvPicPr>
          <p:cNvPr id="5" name="Imagem 4">
            <a:extLst>
              <a:ext uri="{FF2B5EF4-FFF2-40B4-BE49-F238E27FC236}">
                <a16:creationId xmlns:a16="http://schemas.microsoft.com/office/drawing/2014/main" id="{1A434080-A984-3023-BF7D-5FBAC4F3C737}"/>
              </a:ext>
            </a:extLst>
          </p:cNvPr>
          <p:cNvPicPr>
            <a:picLocks noChangeAspect="1"/>
          </p:cNvPicPr>
          <p:nvPr/>
        </p:nvPicPr>
        <p:blipFill>
          <a:blip r:embed="rId4"/>
          <a:stretch>
            <a:fillRect/>
          </a:stretch>
        </p:blipFill>
        <p:spPr>
          <a:xfrm>
            <a:off x="473321" y="2266121"/>
            <a:ext cx="11122331" cy="4108175"/>
          </a:xfrm>
          <a:prstGeom prst="rect">
            <a:avLst/>
          </a:prstGeom>
        </p:spPr>
      </p:pic>
      <p:cxnSp>
        <p:nvCxnSpPr>
          <p:cNvPr id="7" name="Conector de Seta Reta 6">
            <a:extLst>
              <a:ext uri="{FF2B5EF4-FFF2-40B4-BE49-F238E27FC236}">
                <a16:creationId xmlns:a16="http://schemas.microsoft.com/office/drawing/2014/main" id="{0D23970A-46F3-294B-0658-596627C1AF5F}"/>
              </a:ext>
            </a:extLst>
          </p:cNvPr>
          <p:cNvCxnSpPr>
            <a:cxnSpLocks/>
          </p:cNvCxnSpPr>
          <p:nvPr/>
        </p:nvCxnSpPr>
        <p:spPr>
          <a:xfrm flipH="1">
            <a:off x="2120348" y="3153057"/>
            <a:ext cx="3087756" cy="0"/>
          </a:xfrm>
          <a:prstGeom prst="straightConnector1">
            <a:avLst/>
          </a:prstGeom>
          <a:ln>
            <a:solidFill>
              <a:srgbClr val="FF0000"/>
            </a:solidFill>
            <a:tailEnd type="triangle"/>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44884266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E6EAA6E9-F088-68C8-0D42-BFDF825CF954}"/>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C13516A2-C259-E1D1-8D66-B05D6EC98F88}"/>
              </a:ext>
            </a:extLst>
          </p:cNvPr>
          <p:cNvSpPr txBox="1"/>
          <p:nvPr/>
        </p:nvSpPr>
        <p:spPr>
          <a:xfrm>
            <a:off x="256823" y="811369"/>
            <a:ext cx="11475790" cy="397738"/>
          </a:xfrm>
          <a:prstGeom prst="rect">
            <a:avLst/>
          </a:prstGeom>
          <a:noFill/>
        </p:spPr>
        <p:txBody>
          <a:bodyPr wrap="square" rtlCol="0">
            <a:spAutoFit/>
          </a:bodyPr>
          <a:lstStyle/>
          <a:p>
            <a:pPr>
              <a:lnSpc>
                <a:spcPct val="107000"/>
              </a:lnSpc>
              <a:spcAft>
                <a:spcPts val="800"/>
              </a:spcAft>
            </a:pPr>
            <a:r>
              <a:rPr lang="pt-BR" sz="2000" b="1" kern="100" dirty="0">
                <a:effectLst/>
                <a:highlight>
                  <a:srgbClr val="FFFF00"/>
                </a:highlight>
                <a:latin typeface="Arial" panose="020B0604020202020204" pitchFamily="34" charset="0"/>
                <a:ea typeface="Calibri" panose="020F0502020204030204" pitchFamily="34" charset="0"/>
                <a:cs typeface="Arial" panose="020B0604020202020204" pitchFamily="34" charset="0"/>
              </a:rPr>
              <a:t>DA PRESTAÇÃO DE CONTAS</a:t>
            </a:r>
            <a:endParaRPr lang="pt-BR" sz="2800" b="1" dirty="0">
              <a:effectLst/>
              <a:highlight>
                <a:srgbClr val="FFFF00"/>
              </a:highlight>
              <a:latin typeface="Arial" panose="020B0604020202020204" pitchFamily="34" charset="0"/>
              <a:ea typeface="Times New Roman" panose="02020603050405020304" pitchFamily="18" charset="0"/>
              <a:cs typeface="Arial" panose="020B0604020202020204" pitchFamily="34" charset="0"/>
            </a:endParaRPr>
          </a:p>
        </p:txBody>
      </p:sp>
      <p:sp>
        <p:nvSpPr>
          <p:cNvPr id="4" name="CaixaDeTexto 3">
            <a:extLst>
              <a:ext uri="{FF2B5EF4-FFF2-40B4-BE49-F238E27FC236}">
                <a16:creationId xmlns:a16="http://schemas.microsoft.com/office/drawing/2014/main" id="{03EE55F3-1501-D2B9-E010-695C19E2900F}"/>
              </a:ext>
            </a:extLst>
          </p:cNvPr>
          <p:cNvSpPr txBox="1"/>
          <p:nvPr/>
        </p:nvSpPr>
        <p:spPr>
          <a:xfrm>
            <a:off x="450574" y="1219201"/>
            <a:ext cx="11475791" cy="2554545"/>
          </a:xfrm>
          <a:prstGeom prst="rect">
            <a:avLst/>
          </a:prstGeom>
          <a:noFill/>
        </p:spPr>
        <p:txBody>
          <a:bodyPr wrap="square" rtlCol="0">
            <a:spAutoFit/>
          </a:bodyPr>
          <a:lstStyle/>
          <a:p>
            <a:br>
              <a:rPr lang="pt-BR" sz="2800" b="1" kern="100" dirty="0">
                <a:effectLst/>
                <a:latin typeface="Arial" panose="020B0604020202020204" pitchFamily="34" charset="0"/>
                <a:ea typeface="Calibri" panose="020F0502020204030204" pitchFamily="34" charset="0"/>
                <a:cs typeface="Arial" panose="020B0604020202020204" pitchFamily="34" charset="0"/>
              </a:rPr>
            </a:br>
            <a:r>
              <a:rPr lang="pt-BR" sz="2800" kern="100" dirty="0">
                <a:effectLst/>
                <a:latin typeface="Arial" panose="020B0604020202020204" pitchFamily="34" charset="0"/>
                <a:ea typeface="Calibri" panose="020F0502020204030204" pitchFamily="34" charset="0"/>
                <a:cs typeface="Arial" panose="020B0604020202020204" pitchFamily="34" charset="0"/>
              </a:rPr>
              <a:t>h) Navegação no sistema</a:t>
            </a:r>
          </a:p>
          <a:p>
            <a:endParaRPr lang="pt-BR" sz="2800" kern="100" dirty="0">
              <a:effectLst/>
              <a:latin typeface="Arial" panose="020B0604020202020204" pitchFamily="34" charset="0"/>
              <a:ea typeface="Calibri" panose="020F0502020204030204" pitchFamily="34" charset="0"/>
              <a:cs typeface="Arial" panose="020B0604020202020204" pitchFamily="34" charset="0"/>
            </a:endParaRPr>
          </a:p>
          <a:p>
            <a:br>
              <a:rPr lang="pt-BR" sz="2800" kern="100" dirty="0">
                <a:effectLst/>
                <a:latin typeface="Arial" panose="020B0604020202020204" pitchFamily="34" charset="0"/>
                <a:ea typeface="Calibri" panose="020F0502020204030204" pitchFamily="34" charset="0"/>
                <a:cs typeface="Arial" panose="020B0604020202020204" pitchFamily="34" charset="0"/>
              </a:rPr>
            </a:br>
            <a:endParaRPr lang="pt-BR" sz="4800" dirty="0">
              <a:effectLst/>
              <a:latin typeface="Arial" panose="020B0604020202020204" pitchFamily="34" charset="0"/>
              <a:ea typeface="Times New Roman" panose="02020603050405020304" pitchFamily="18" charset="0"/>
              <a:cs typeface="Arial" panose="020B0604020202020204" pitchFamily="34" charset="0"/>
            </a:endParaRPr>
          </a:p>
        </p:txBody>
      </p:sp>
      <p:pic>
        <p:nvPicPr>
          <p:cNvPr id="6" name="Imagem 5">
            <a:extLst>
              <a:ext uri="{FF2B5EF4-FFF2-40B4-BE49-F238E27FC236}">
                <a16:creationId xmlns:a16="http://schemas.microsoft.com/office/drawing/2014/main" id="{2DDA96BB-284D-4436-6EBC-0F7FB451B865}"/>
              </a:ext>
            </a:extLst>
          </p:cNvPr>
          <p:cNvPicPr>
            <a:picLocks noChangeAspect="1"/>
          </p:cNvPicPr>
          <p:nvPr/>
        </p:nvPicPr>
        <p:blipFill>
          <a:blip r:embed="rId4"/>
          <a:stretch>
            <a:fillRect/>
          </a:stretch>
        </p:blipFill>
        <p:spPr>
          <a:xfrm>
            <a:off x="450574" y="2372138"/>
            <a:ext cx="10498413" cy="3266661"/>
          </a:xfrm>
          <a:prstGeom prst="rect">
            <a:avLst/>
          </a:prstGeom>
        </p:spPr>
      </p:pic>
      <p:cxnSp>
        <p:nvCxnSpPr>
          <p:cNvPr id="9" name="Conector de Seta Reta 8">
            <a:extLst>
              <a:ext uri="{FF2B5EF4-FFF2-40B4-BE49-F238E27FC236}">
                <a16:creationId xmlns:a16="http://schemas.microsoft.com/office/drawing/2014/main" id="{82925133-FF2A-F4DE-C1E2-1A3B94CE4124}"/>
              </a:ext>
            </a:extLst>
          </p:cNvPr>
          <p:cNvCxnSpPr>
            <a:cxnSpLocks/>
          </p:cNvCxnSpPr>
          <p:nvPr/>
        </p:nvCxnSpPr>
        <p:spPr>
          <a:xfrm flipH="1">
            <a:off x="4876800" y="3220278"/>
            <a:ext cx="2001078" cy="450574"/>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324292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835E17E7-35DC-2DC9-A495-E8C5AAC87EAD}"/>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53B6021D-D930-38BF-B1CC-2C36D5A548DA}"/>
              </a:ext>
            </a:extLst>
          </p:cNvPr>
          <p:cNvSpPr txBox="1"/>
          <p:nvPr/>
        </p:nvSpPr>
        <p:spPr>
          <a:xfrm>
            <a:off x="256823" y="811369"/>
            <a:ext cx="11475790" cy="397738"/>
          </a:xfrm>
          <a:prstGeom prst="rect">
            <a:avLst/>
          </a:prstGeom>
          <a:noFill/>
        </p:spPr>
        <p:txBody>
          <a:bodyPr wrap="square" rtlCol="0">
            <a:spAutoFit/>
          </a:bodyPr>
          <a:lstStyle/>
          <a:p>
            <a:pPr>
              <a:lnSpc>
                <a:spcPct val="107000"/>
              </a:lnSpc>
              <a:spcAft>
                <a:spcPts val="800"/>
              </a:spcAft>
            </a:pPr>
            <a:r>
              <a:rPr lang="pt-BR" sz="2000" b="1" kern="100" dirty="0">
                <a:effectLst/>
                <a:highlight>
                  <a:srgbClr val="FFFF00"/>
                </a:highlight>
                <a:latin typeface="Arial" panose="020B0604020202020204" pitchFamily="34" charset="0"/>
                <a:ea typeface="Calibri" panose="020F0502020204030204" pitchFamily="34" charset="0"/>
                <a:cs typeface="Arial" panose="020B0604020202020204" pitchFamily="34" charset="0"/>
              </a:rPr>
              <a:t>Controle Interno - </a:t>
            </a:r>
            <a:r>
              <a:rPr lang="pt-BR" sz="2000" b="1" dirty="0">
                <a:effectLst/>
                <a:highlight>
                  <a:srgbClr val="FFFF00"/>
                </a:highlight>
                <a:latin typeface="Arial" panose="020B0604020202020204" pitchFamily="34" charset="0"/>
                <a:ea typeface="Calibri" panose="020F0502020204030204" pitchFamily="34" charset="0"/>
                <a:cs typeface="Arial" panose="020B0604020202020204" pitchFamily="34" charset="0"/>
              </a:rPr>
              <a:t>Em Início de Gestão</a:t>
            </a:r>
            <a:endParaRPr lang="pt-BR" sz="2800" b="1" dirty="0">
              <a:effectLst/>
              <a:highlight>
                <a:srgbClr val="FFFF00"/>
              </a:highlight>
              <a:latin typeface="Arial" panose="020B0604020202020204" pitchFamily="34" charset="0"/>
              <a:ea typeface="Times New Roman" panose="02020603050405020304" pitchFamily="18" charset="0"/>
              <a:cs typeface="Arial" panose="020B0604020202020204" pitchFamily="34" charset="0"/>
            </a:endParaRPr>
          </a:p>
        </p:txBody>
      </p:sp>
      <p:sp>
        <p:nvSpPr>
          <p:cNvPr id="4" name="CaixaDeTexto 3">
            <a:extLst>
              <a:ext uri="{FF2B5EF4-FFF2-40B4-BE49-F238E27FC236}">
                <a16:creationId xmlns:a16="http://schemas.microsoft.com/office/drawing/2014/main" id="{36C5FEBB-BF4D-40BE-17B2-AF072BBD6DD6}"/>
              </a:ext>
            </a:extLst>
          </p:cNvPr>
          <p:cNvSpPr txBox="1"/>
          <p:nvPr/>
        </p:nvSpPr>
        <p:spPr>
          <a:xfrm>
            <a:off x="360608" y="1376338"/>
            <a:ext cx="11475791" cy="3600986"/>
          </a:xfrm>
          <a:prstGeom prst="rect">
            <a:avLst/>
          </a:prstGeom>
          <a:noFill/>
        </p:spPr>
        <p:txBody>
          <a:bodyPr wrap="square" rtlCol="0">
            <a:spAutoFit/>
          </a:bodyPr>
          <a:lstStyle/>
          <a:p>
            <a:br>
              <a:rPr lang="pt-BR" sz="2400" b="1" kern="100" dirty="0">
                <a:effectLst/>
                <a:latin typeface="Arial" panose="020B0604020202020204" pitchFamily="34" charset="0"/>
                <a:ea typeface="Calibri" panose="020F0502020204030204" pitchFamily="34" charset="0"/>
                <a:cs typeface="Arial" panose="020B0604020202020204" pitchFamily="34" charset="0"/>
              </a:rPr>
            </a:br>
            <a:r>
              <a:rPr lang="pt-BR" sz="2400" kern="100" dirty="0">
                <a:effectLst/>
                <a:latin typeface="Arial" panose="020B0604020202020204" pitchFamily="34" charset="0"/>
                <a:ea typeface="Calibri" panose="020F0502020204030204" pitchFamily="34" charset="0"/>
                <a:cs typeface="Arial" panose="020B0604020202020204" pitchFamily="34" charset="0"/>
              </a:rPr>
              <a:t>Instruções práticas</a:t>
            </a:r>
          </a:p>
          <a:p>
            <a:endParaRPr lang="pt-BR" sz="2400" kern="100" dirty="0">
              <a:effectLst/>
              <a:latin typeface="Arial" panose="020B0604020202020204" pitchFamily="34" charset="0"/>
              <a:ea typeface="Calibri" panose="020F0502020204030204" pitchFamily="34" charset="0"/>
              <a:cs typeface="Arial" panose="020B0604020202020204" pitchFamily="34" charset="0"/>
            </a:endParaRPr>
          </a:p>
          <a:p>
            <a:pPr marL="342900" indent="-342900">
              <a:lnSpc>
                <a:spcPct val="150000"/>
              </a:lnSpc>
              <a:buFont typeface="Arial" panose="020B0604020202020204" pitchFamily="34" charset="0"/>
              <a:buChar char="•"/>
            </a:pPr>
            <a:r>
              <a:rPr lang="pt-BR" sz="2400" kern="100" dirty="0">
                <a:latin typeface="Arial" panose="020B0604020202020204" pitchFamily="34" charset="0"/>
                <a:ea typeface="Calibri" panose="020F0502020204030204" pitchFamily="34" charset="0"/>
                <a:cs typeface="Arial" panose="020B0604020202020204" pitchFamily="34" charset="0"/>
              </a:rPr>
              <a:t>Checklist contendo as regras;</a:t>
            </a:r>
          </a:p>
          <a:p>
            <a:pPr marL="342900" indent="-342900">
              <a:lnSpc>
                <a:spcPct val="150000"/>
              </a:lnSpc>
              <a:buFont typeface="Arial" panose="020B0604020202020204" pitchFamily="34" charset="0"/>
              <a:buChar char="•"/>
            </a:pPr>
            <a:r>
              <a:rPr lang="pt-BR" sz="2400" kern="100" dirty="0">
                <a:latin typeface="Arial" panose="020B0604020202020204" pitchFamily="34" charset="0"/>
                <a:ea typeface="Calibri" panose="020F0502020204030204" pitchFamily="34" charset="0"/>
                <a:cs typeface="Arial" panose="020B0604020202020204" pitchFamily="34" charset="0"/>
              </a:rPr>
              <a:t>Parceria para verificações;</a:t>
            </a:r>
          </a:p>
          <a:p>
            <a:pPr marL="342900" indent="-342900">
              <a:lnSpc>
                <a:spcPct val="150000"/>
              </a:lnSpc>
              <a:buFont typeface="Arial" panose="020B0604020202020204" pitchFamily="34" charset="0"/>
              <a:buChar char="•"/>
            </a:pPr>
            <a:r>
              <a:rPr lang="pt-BR" sz="2400" kern="100" dirty="0">
                <a:latin typeface="Arial" panose="020B0604020202020204" pitchFamily="34" charset="0"/>
                <a:ea typeface="Calibri" panose="020F0502020204030204" pitchFamily="34" charset="0"/>
                <a:cs typeface="Arial" panose="020B0604020202020204" pitchFamily="34" charset="0"/>
              </a:rPr>
              <a:t>Acompanhar o processo em tempo real;</a:t>
            </a:r>
          </a:p>
          <a:p>
            <a:endParaRPr lang="pt-BR" sz="48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8322257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CaixaDeTexto 2"/>
          <p:cNvSpPr txBox="1"/>
          <p:nvPr/>
        </p:nvSpPr>
        <p:spPr>
          <a:xfrm>
            <a:off x="256823" y="811369"/>
            <a:ext cx="11475790" cy="397738"/>
          </a:xfrm>
          <a:prstGeom prst="rect">
            <a:avLst/>
          </a:prstGeom>
          <a:noFill/>
        </p:spPr>
        <p:txBody>
          <a:bodyPr wrap="square" rtlCol="0">
            <a:spAutoFit/>
          </a:bodyPr>
          <a:lstStyle/>
          <a:p>
            <a:pPr>
              <a:lnSpc>
                <a:spcPct val="107000"/>
              </a:lnSpc>
              <a:spcAft>
                <a:spcPts val="800"/>
              </a:spcAft>
            </a:pPr>
            <a:r>
              <a:rPr lang="pt-BR" sz="2000" b="1" kern="100" dirty="0">
                <a:highlight>
                  <a:srgbClr val="FFFF00"/>
                </a:highlight>
                <a:latin typeface="Arial" panose="020B0604020202020204" pitchFamily="34" charset="0"/>
                <a:ea typeface="Times New Roman" panose="02020603050405020304" pitchFamily="18" charset="0"/>
                <a:cs typeface="Arial" panose="020B0604020202020204" pitchFamily="34" charset="0"/>
              </a:rPr>
              <a:t>EMENTA</a:t>
            </a:r>
            <a:endParaRPr lang="pt-BR" sz="2800" b="1" dirty="0">
              <a:effectLst/>
              <a:highlight>
                <a:srgbClr val="FFFF00"/>
              </a:highlight>
              <a:latin typeface="Arial" panose="020B0604020202020204" pitchFamily="34" charset="0"/>
              <a:ea typeface="Times New Roman" panose="02020603050405020304" pitchFamily="18" charset="0"/>
              <a:cs typeface="Arial" panose="020B0604020202020204" pitchFamily="34" charset="0"/>
            </a:endParaRPr>
          </a:p>
        </p:txBody>
      </p:sp>
      <p:sp>
        <p:nvSpPr>
          <p:cNvPr id="4" name="CaixaDeTexto 3"/>
          <p:cNvSpPr txBox="1"/>
          <p:nvPr/>
        </p:nvSpPr>
        <p:spPr>
          <a:xfrm>
            <a:off x="360608" y="1376338"/>
            <a:ext cx="11475791" cy="4401205"/>
          </a:xfrm>
          <a:prstGeom prst="rect">
            <a:avLst/>
          </a:prstGeom>
          <a:noFill/>
        </p:spPr>
        <p:txBody>
          <a:bodyPr wrap="square" rtlCol="0">
            <a:spAutoFit/>
          </a:bodyPr>
          <a:lstStyle/>
          <a:p>
            <a:pPr marL="715963" indent="-715963"/>
            <a:r>
              <a:rPr lang="pt-BR" sz="2800" b="1" kern="100" dirty="0">
                <a:effectLst/>
                <a:latin typeface="Arial" panose="020B0604020202020204" pitchFamily="34" charset="0"/>
                <a:ea typeface="Calibri" panose="020F0502020204030204" pitchFamily="34" charset="0"/>
                <a:cs typeface="Arial" panose="020B0604020202020204" pitchFamily="34" charset="0"/>
              </a:rPr>
              <a:t>1 De Prestações de Contas:</a:t>
            </a:r>
            <a:br>
              <a:rPr lang="pt-BR" sz="2800" b="1" kern="100" dirty="0">
                <a:effectLst/>
                <a:latin typeface="Arial" panose="020B0604020202020204" pitchFamily="34" charset="0"/>
                <a:ea typeface="Calibri" panose="020F0502020204030204" pitchFamily="34" charset="0"/>
                <a:cs typeface="Arial" panose="020B0604020202020204" pitchFamily="34" charset="0"/>
              </a:rPr>
            </a:br>
            <a:r>
              <a:rPr lang="pt-BR" sz="2800" kern="100" dirty="0">
                <a:effectLst/>
                <a:latin typeface="Arial" panose="020B0604020202020204" pitchFamily="34" charset="0"/>
                <a:ea typeface="Calibri" panose="020F0502020204030204" pitchFamily="34" charset="0"/>
                <a:cs typeface="Arial" panose="020B0604020202020204" pitchFamily="34" charset="0"/>
              </a:rPr>
              <a:t>a) Fundamentação e motivações</a:t>
            </a:r>
            <a:br>
              <a:rPr lang="pt-BR" sz="2800" kern="100" dirty="0">
                <a:effectLst/>
                <a:latin typeface="Arial" panose="020B0604020202020204" pitchFamily="34" charset="0"/>
                <a:ea typeface="Calibri" panose="020F0502020204030204" pitchFamily="34" charset="0"/>
                <a:cs typeface="Arial" panose="020B0604020202020204" pitchFamily="34" charset="0"/>
              </a:rPr>
            </a:br>
            <a:r>
              <a:rPr lang="pt-BR" sz="2800" kern="100" dirty="0">
                <a:effectLst/>
                <a:latin typeface="Arial" panose="020B0604020202020204" pitchFamily="34" charset="0"/>
                <a:ea typeface="Calibri" panose="020F0502020204030204" pitchFamily="34" charset="0"/>
                <a:cs typeface="Arial" panose="020B0604020202020204" pitchFamily="34" charset="0"/>
              </a:rPr>
              <a:t>b) Tipos de prestação de contas</a:t>
            </a:r>
            <a:br>
              <a:rPr lang="pt-BR" sz="2800" kern="100" dirty="0">
                <a:effectLst/>
                <a:latin typeface="Arial" panose="020B0604020202020204" pitchFamily="34" charset="0"/>
                <a:ea typeface="Calibri" panose="020F0502020204030204" pitchFamily="34" charset="0"/>
                <a:cs typeface="Arial" panose="020B0604020202020204" pitchFamily="34" charset="0"/>
              </a:rPr>
            </a:br>
            <a:r>
              <a:rPr lang="pt-BR" sz="2800" kern="100" dirty="0">
                <a:effectLst/>
                <a:latin typeface="Arial" panose="020B0604020202020204" pitchFamily="34" charset="0"/>
                <a:ea typeface="Calibri" panose="020F0502020204030204" pitchFamily="34" charset="0"/>
                <a:cs typeface="Arial" panose="020B0604020202020204" pitchFamily="34" charset="0"/>
              </a:rPr>
              <a:t>c) A quem prestar contas?</a:t>
            </a:r>
            <a:br>
              <a:rPr lang="pt-BR" sz="2800" kern="100" dirty="0">
                <a:effectLst/>
                <a:latin typeface="Arial" panose="020B0604020202020204" pitchFamily="34" charset="0"/>
                <a:ea typeface="Calibri" panose="020F0502020204030204" pitchFamily="34" charset="0"/>
                <a:cs typeface="Arial" panose="020B0604020202020204" pitchFamily="34" charset="0"/>
              </a:rPr>
            </a:br>
            <a:r>
              <a:rPr lang="pt-BR" sz="2800" kern="100" dirty="0">
                <a:effectLst/>
                <a:latin typeface="Arial" panose="020B0604020202020204" pitchFamily="34" charset="0"/>
                <a:ea typeface="Calibri" panose="020F0502020204030204" pitchFamily="34" charset="0"/>
                <a:cs typeface="Arial" panose="020B0604020202020204" pitchFamily="34" charset="0"/>
              </a:rPr>
              <a:t>d) Principais motivos das desaprovações</a:t>
            </a:r>
            <a:br>
              <a:rPr lang="pt-BR" sz="2800" kern="100" dirty="0">
                <a:effectLst/>
                <a:latin typeface="Arial" panose="020B0604020202020204" pitchFamily="34" charset="0"/>
                <a:ea typeface="Calibri" panose="020F0502020204030204" pitchFamily="34" charset="0"/>
                <a:cs typeface="Arial" panose="020B0604020202020204" pitchFamily="34" charset="0"/>
              </a:rPr>
            </a:br>
            <a:r>
              <a:rPr lang="pt-BR" sz="2800" kern="100" dirty="0">
                <a:effectLst/>
                <a:latin typeface="Arial" panose="020B0604020202020204" pitchFamily="34" charset="0"/>
                <a:ea typeface="Calibri" panose="020F0502020204030204" pitchFamily="34" charset="0"/>
                <a:cs typeface="Arial" panose="020B0604020202020204" pitchFamily="34" charset="0"/>
              </a:rPr>
              <a:t>e) Consequências das desaprovações </a:t>
            </a:r>
            <a:br>
              <a:rPr lang="pt-BR" sz="2800" kern="100" dirty="0">
                <a:effectLst/>
                <a:latin typeface="Arial" panose="020B0604020202020204" pitchFamily="34" charset="0"/>
                <a:ea typeface="Calibri" panose="020F0502020204030204" pitchFamily="34" charset="0"/>
                <a:cs typeface="Arial" panose="020B0604020202020204" pitchFamily="34" charset="0"/>
              </a:rPr>
            </a:br>
            <a:r>
              <a:rPr lang="pt-BR" sz="2800" kern="100" dirty="0">
                <a:effectLst/>
                <a:latin typeface="Arial" panose="020B0604020202020204" pitchFamily="34" charset="0"/>
                <a:ea typeface="Calibri" panose="020F0502020204030204" pitchFamily="34" charset="0"/>
                <a:cs typeface="Arial" panose="020B0604020202020204" pitchFamily="34" charset="0"/>
              </a:rPr>
              <a:t>f) A participação dos advogados municipais</a:t>
            </a:r>
            <a:br>
              <a:rPr lang="pt-BR" sz="2800" kern="100" dirty="0">
                <a:effectLst/>
                <a:latin typeface="Arial" panose="020B0604020202020204" pitchFamily="34" charset="0"/>
                <a:ea typeface="Calibri" panose="020F0502020204030204" pitchFamily="34" charset="0"/>
                <a:cs typeface="Arial" panose="020B0604020202020204" pitchFamily="34" charset="0"/>
              </a:rPr>
            </a:br>
            <a:r>
              <a:rPr lang="pt-BR" sz="2800" kern="100" dirty="0">
                <a:effectLst/>
                <a:latin typeface="Arial" panose="020B0604020202020204" pitchFamily="34" charset="0"/>
                <a:ea typeface="Calibri" panose="020F0502020204030204" pitchFamily="34" charset="0"/>
                <a:cs typeface="Arial" panose="020B0604020202020204" pitchFamily="34" charset="0"/>
              </a:rPr>
              <a:t>g) Benefícios e estatísticas </a:t>
            </a:r>
            <a:br>
              <a:rPr lang="pt-BR" sz="2800" kern="100" dirty="0">
                <a:effectLst/>
                <a:latin typeface="Arial" panose="020B0604020202020204" pitchFamily="34" charset="0"/>
                <a:ea typeface="Calibri" panose="020F0502020204030204" pitchFamily="34" charset="0"/>
                <a:cs typeface="Arial" panose="020B0604020202020204" pitchFamily="34" charset="0"/>
              </a:rPr>
            </a:br>
            <a:r>
              <a:rPr lang="pt-BR" sz="2800" kern="100" dirty="0">
                <a:effectLst/>
                <a:latin typeface="Arial" panose="020B0604020202020204" pitchFamily="34" charset="0"/>
                <a:ea typeface="Calibri" panose="020F0502020204030204" pitchFamily="34" charset="0"/>
                <a:cs typeface="Arial" panose="020B0604020202020204" pitchFamily="34" charset="0"/>
              </a:rPr>
              <a:t>h) Navegação no sistema</a:t>
            </a:r>
            <a:br>
              <a:rPr lang="pt-BR" sz="2800" kern="100" dirty="0">
                <a:effectLst/>
                <a:latin typeface="Arial" panose="020B0604020202020204" pitchFamily="34" charset="0"/>
                <a:ea typeface="Calibri" panose="020F0502020204030204" pitchFamily="34" charset="0"/>
                <a:cs typeface="Arial" panose="020B0604020202020204" pitchFamily="34" charset="0"/>
              </a:rPr>
            </a:br>
            <a:r>
              <a:rPr lang="pt-BR" sz="2800" kern="100" dirty="0">
                <a:effectLst/>
                <a:latin typeface="Arial" panose="020B0604020202020204" pitchFamily="34" charset="0"/>
                <a:ea typeface="Calibri" panose="020F0502020204030204" pitchFamily="34" charset="0"/>
                <a:cs typeface="Arial" panose="020B0604020202020204" pitchFamily="34" charset="0"/>
              </a:rPr>
              <a:t>i) Instruções práticas</a:t>
            </a:r>
            <a:endParaRPr lang="pt-BR" sz="48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22387022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C7F68818-47BC-77D2-81A0-CE92BB9786C5}"/>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4371A627-E4A4-D005-2FF6-3616B27BD475}"/>
              </a:ext>
            </a:extLst>
          </p:cNvPr>
          <p:cNvSpPr txBox="1"/>
          <p:nvPr/>
        </p:nvSpPr>
        <p:spPr>
          <a:xfrm>
            <a:off x="256823" y="811369"/>
            <a:ext cx="11475790" cy="397738"/>
          </a:xfrm>
          <a:prstGeom prst="rect">
            <a:avLst/>
          </a:prstGeom>
          <a:noFill/>
        </p:spPr>
        <p:txBody>
          <a:bodyPr wrap="square" rtlCol="0">
            <a:spAutoFit/>
          </a:bodyPr>
          <a:lstStyle/>
          <a:p>
            <a:pPr>
              <a:lnSpc>
                <a:spcPct val="107000"/>
              </a:lnSpc>
              <a:spcAft>
                <a:spcPts val="800"/>
              </a:spcAft>
            </a:pPr>
            <a:r>
              <a:rPr lang="pt-BR" sz="2000" b="1" kern="100" dirty="0">
                <a:effectLst/>
                <a:highlight>
                  <a:srgbClr val="FFFF00"/>
                </a:highlight>
                <a:latin typeface="Arial" panose="020B0604020202020204" pitchFamily="34" charset="0"/>
                <a:ea typeface="Calibri" panose="020F0502020204030204" pitchFamily="34" charset="0"/>
                <a:cs typeface="Arial" panose="020B0604020202020204" pitchFamily="34" charset="0"/>
              </a:rPr>
              <a:t>DAS PRESTAÇÃO DE CONTAS</a:t>
            </a:r>
            <a:endParaRPr lang="pt-BR" sz="2800" b="1" dirty="0">
              <a:effectLst/>
              <a:highlight>
                <a:srgbClr val="FFFF00"/>
              </a:highlight>
              <a:latin typeface="Arial" panose="020B0604020202020204" pitchFamily="34" charset="0"/>
              <a:ea typeface="Times New Roman" panose="02020603050405020304" pitchFamily="18" charset="0"/>
              <a:cs typeface="Arial" panose="020B0604020202020204" pitchFamily="34" charset="0"/>
            </a:endParaRPr>
          </a:p>
        </p:txBody>
      </p:sp>
      <p:sp>
        <p:nvSpPr>
          <p:cNvPr id="4" name="CaixaDeTexto 3">
            <a:extLst>
              <a:ext uri="{FF2B5EF4-FFF2-40B4-BE49-F238E27FC236}">
                <a16:creationId xmlns:a16="http://schemas.microsoft.com/office/drawing/2014/main" id="{594FAAEE-CB45-D519-AE21-B2EDA45D8A37}"/>
              </a:ext>
            </a:extLst>
          </p:cNvPr>
          <p:cNvSpPr txBox="1"/>
          <p:nvPr/>
        </p:nvSpPr>
        <p:spPr>
          <a:xfrm>
            <a:off x="360608" y="1376338"/>
            <a:ext cx="11475791" cy="3642023"/>
          </a:xfrm>
          <a:prstGeom prst="rect">
            <a:avLst/>
          </a:prstGeom>
          <a:noFill/>
        </p:spPr>
        <p:txBody>
          <a:bodyPr wrap="square" rtlCol="0">
            <a:spAutoFit/>
          </a:bodyPr>
          <a:lstStyle/>
          <a:p>
            <a:pPr>
              <a:spcBef>
                <a:spcPts val="400"/>
              </a:spcBef>
              <a:spcAft>
                <a:spcPts val="400"/>
              </a:spcAft>
            </a:pPr>
            <a:r>
              <a:rPr lang="pt-BR" sz="2400" b="1" kern="100" dirty="0">
                <a:effectLst/>
                <a:latin typeface="Arial" panose="020B0604020202020204" pitchFamily="34" charset="0"/>
                <a:ea typeface="Calibri" panose="020F0502020204030204" pitchFamily="34" charset="0"/>
                <a:cs typeface="Arial" panose="020B0604020202020204" pitchFamily="34" charset="0"/>
              </a:rPr>
              <a:t>Das Denúncias e Representações</a:t>
            </a:r>
          </a:p>
          <a:p>
            <a:pPr>
              <a:spcBef>
                <a:spcPts val="400"/>
              </a:spcBef>
              <a:spcAft>
                <a:spcPts val="400"/>
              </a:spcAft>
            </a:pPr>
            <a:r>
              <a:rPr lang="pt-BR" sz="2400" b="1" kern="100" dirty="0">
                <a:effectLst/>
                <a:latin typeface="Arial" panose="020B0604020202020204" pitchFamily="34" charset="0"/>
                <a:ea typeface="Calibri" panose="020F0502020204030204" pitchFamily="34" charset="0"/>
                <a:cs typeface="Arial" panose="020B0604020202020204" pitchFamily="34" charset="0"/>
              </a:rPr>
              <a:t>RI/TCE-PR</a:t>
            </a:r>
          </a:p>
          <a:p>
            <a:pPr>
              <a:spcBef>
                <a:spcPts val="400"/>
              </a:spcBef>
              <a:spcAft>
                <a:spcPts val="400"/>
              </a:spcAft>
            </a:pPr>
            <a:endParaRPr lang="pt-BR" sz="2400" b="1" kern="1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50000"/>
              </a:lnSpc>
              <a:spcBef>
                <a:spcPts val="400"/>
              </a:spcBef>
              <a:spcAft>
                <a:spcPts val="400"/>
              </a:spcAft>
            </a:pPr>
            <a:r>
              <a:rPr lang="pt-BR" sz="2400" dirty="0">
                <a:latin typeface="Arial" panose="020B0604020202020204" pitchFamily="34" charset="0"/>
                <a:cs typeface="Arial" panose="020B0604020202020204" pitchFamily="34" charset="0"/>
              </a:rPr>
              <a:t>Art. 275. Qualquer </a:t>
            </a:r>
            <a:r>
              <a:rPr lang="pt-BR" sz="2400" u="sng" dirty="0">
                <a:latin typeface="Arial" panose="020B0604020202020204" pitchFamily="34" charset="0"/>
                <a:cs typeface="Arial" panose="020B0604020202020204" pitchFamily="34" charset="0"/>
              </a:rPr>
              <a:t>cidadão</a:t>
            </a:r>
            <a:r>
              <a:rPr lang="pt-BR" sz="2400" dirty="0">
                <a:latin typeface="Arial" panose="020B0604020202020204" pitchFamily="34" charset="0"/>
                <a:cs typeface="Arial" panose="020B0604020202020204" pitchFamily="34" charset="0"/>
              </a:rPr>
              <a:t>, </a:t>
            </a:r>
            <a:r>
              <a:rPr lang="pt-BR" sz="2400" u="sng" dirty="0">
                <a:latin typeface="Arial" panose="020B0604020202020204" pitchFamily="34" charset="0"/>
                <a:cs typeface="Arial" panose="020B0604020202020204" pitchFamily="34" charset="0"/>
              </a:rPr>
              <a:t>partido político</a:t>
            </a:r>
            <a:r>
              <a:rPr lang="pt-BR" sz="2400" dirty="0">
                <a:latin typeface="Arial" panose="020B0604020202020204" pitchFamily="34" charset="0"/>
                <a:cs typeface="Arial" panose="020B0604020202020204" pitchFamily="34" charset="0"/>
              </a:rPr>
              <a:t>, </a:t>
            </a:r>
            <a:r>
              <a:rPr lang="pt-BR" sz="2400" u="sng" dirty="0">
                <a:latin typeface="Arial" panose="020B0604020202020204" pitchFamily="34" charset="0"/>
                <a:cs typeface="Arial" panose="020B0604020202020204" pitchFamily="34" charset="0"/>
              </a:rPr>
              <a:t>associação</a:t>
            </a:r>
            <a:r>
              <a:rPr lang="pt-BR" sz="2400" dirty="0">
                <a:latin typeface="Arial" panose="020B0604020202020204" pitchFamily="34" charset="0"/>
                <a:cs typeface="Arial" panose="020B0604020202020204" pitchFamily="34" charset="0"/>
              </a:rPr>
              <a:t> ou </a:t>
            </a:r>
            <a:r>
              <a:rPr lang="pt-BR" sz="2400" u="sng" dirty="0">
                <a:latin typeface="Arial" panose="020B0604020202020204" pitchFamily="34" charset="0"/>
                <a:cs typeface="Arial" panose="020B0604020202020204" pitchFamily="34" charset="0"/>
              </a:rPr>
              <a:t>sindicato</a:t>
            </a:r>
            <a:r>
              <a:rPr lang="pt-BR" sz="2400" dirty="0">
                <a:latin typeface="Arial" panose="020B0604020202020204" pitchFamily="34" charset="0"/>
                <a:cs typeface="Arial" panose="020B0604020202020204" pitchFamily="34" charset="0"/>
              </a:rPr>
              <a:t> é parte legítima para denunciar irregularidades ou ilegalidades de atos e fatos da administração pública direta, indireta ou fundacional estadual ou municipal. </a:t>
            </a:r>
          </a:p>
          <a:p>
            <a:pPr>
              <a:spcBef>
                <a:spcPts val="400"/>
              </a:spcBef>
              <a:spcAft>
                <a:spcPts val="400"/>
              </a:spcAft>
            </a:pPr>
            <a:endParaRPr lang="pt-BR" sz="24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2551464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91930D88-E58E-BA34-2902-04D60F27CA85}"/>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26792125-8DA0-E75F-BB23-B78009D5BBB7}"/>
              </a:ext>
            </a:extLst>
          </p:cNvPr>
          <p:cNvSpPr txBox="1"/>
          <p:nvPr/>
        </p:nvSpPr>
        <p:spPr>
          <a:xfrm>
            <a:off x="256823" y="811369"/>
            <a:ext cx="11475790" cy="397738"/>
          </a:xfrm>
          <a:prstGeom prst="rect">
            <a:avLst/>
          </a:prstGeom>
          <a:noFill/>
        </p:spPr>
        <p:txBody>
          <a:bodyPr wrap="square" rtlCol="0">
            <a:spAutoFit/>
          </a:bodyPr>
          <a:lstStyle/>
          <a:p>
            <a:pPr>
              <a:lnSpc>
                <a:spcPct val="107000"/>
              </a:lnSpc>
              <a:spcAft>
                <a:spcPts val="800"/>
              </a:spcAft>
            </a:pPr>
            <a:r>
              <a:rPr lang="pt-BR" sz="2000" b="1" kern="100" dirty="0">
                <a:effectLst/>
                <a:highlight>
                  <a:srgbClr val="FFFF00"/>
                </a:highlight>
                <a:latin typeface="Arial" panose="020B0604020202020204" pitchFamily="34" charset="0"/>
                <a:ea typeface="Calibri" panose="020F0502020204030204" pitchFamily="34" charset="0"/>
                <a:cs typeface="Arial" panose="020B0604020202020204" pitchFamily="34" charset="0"/>
              </a:rPr>
              <a:t>Controle Interno - </a:t>
            </a:r>
            <a:r>
              <a:rPr lang="pt-BR" sz="2000" b="1" dirty="0">
                <a:effectLst/>
                <a:highlight>
                  <a:srgbClr val="FFFF00"/>
                </a:highlight>
                <a:latin typeface="Arial" panose="020B0604020202020204" pitchFamily="34" charset="0"/>
                <a:ea typeface="Calibri" panose="020F0502020204030204" pitchFamily="34" charset="0"/>
                <a:cs typeface="Arial" panose="020B0604020202020204" pitchFamily="34" charset="0"/>
              </a:rPr>
              <a:t>Em Início de Gestão</a:t>
            </a:r>
            <a:endParaRPr lang="pt-BR" sz="2800" b="1" dirty="0">
              <a:effectLst/>
              <a:highlight>
                <a:srgbClr val="FFFF00"/>
              </a:highlight>
              <a:latin typeface="Arial" panose="020B0604020202020204" pitchFamily="34" charset="0"/>
              <a:ea typeface="Times New Roman" panose="02020603050405020304" pitchFamily="18" charset="0"/>
              <a:cs typeface="Arial" panose="020B0604020202020204" pitchFamily="34" charset="0"/>
            </a:endParaRPr>
          </a:p>
        </p:txBody>
      </p:sp>
      <p:sp>
        <p:nvSpPr>
          <p:cNvPr id="4" name="CaixaDeTexto 3">
            <a:extLst>
              <a:ext uri="{FF2B5EF4-FFF2-40B4-BE49-F238E27FC236}">
                <a16:creationId xmlns:a16="http://schemas.microsoft.com/office/drawing/2014/main" id="{4F087DEE-FE47-EAA3-0539-BAE3E6DA853B}"/>
              </a:ext>
            </a:extLst>
          </p:cNvPr>
          <p:cNvSpPr txBox="1"/>
          <p:nvPr/>
        </p:nvSpPr>
        <p:spPr>
          <a:xfrm>
            <a:off x="360608" y="1376338"/>
            <a:ext cx="11475791" cy="5139869"/>
          </a:xfrm>
          <a:prstGeom prst="rect">
            <a:avLst/>
          </a:prstGeom>
          <a:noFill/>
        </p:spPr>
        <p:txBody>
          <a:bodyPr wrap="square" rtlCol="0">
            <a:spAutoFit/>
          </a:bodyPr>
          <a:lstStyle/>
          <a:p>
            <a:pPr>
              <a:spcBef>
                <a:spcPts val="400"/>
              </a:spcBef>
              <a:spcAft>
                <a:spcPts val="400"/>
              </a:spcAft>
            </a:pPr>
            <a:r>
              <a:rPr lang="pt-BR" sz="2400" b="1" kern="100" dirty="0">
                <a:effectLst/>
                <a:latin typeface="Arial" panose="020B0604020202020204" pitchFamily="34" charset="0"/>
                <a:ea typeface="Calibri" panose="020F0502020204030204" pitchFamily="34" charset="0"/>
                <a:cs typeface="Arial" panose="020B0604020202020204" pitchFamily="34" charset="0"/>
              </a:rPr>
              <a:t>2 Das Denúncias e Representações</a:t>
            </a:r>
          </a:p>
          <a:p>
            <a:pPr>
              <a:spcBef>
                <a:spcPts val="400"/>
              </a:spcBef>
              <a:spcAft>
                <a:spcPts val="400"/>
              </a:spcAft>
            </a:pPr>
            <a:r>
              <a:rPr lang="pt-BR" sz="2400" b="1" kern="100" dirty="0">
                <a:effectLst/>
                <a:latin typeface="Arial" panose="020B0604020202020204" pitchFamily="34" charset="0"/>
                <a:ea typeface="Calibri" panose="020F0502020204030204" pitchFamily="34" charset="0"/>
                <a:cs typeface="Arial" panose="020B0604020202020204" pitchFamily="34" charset="0"/>
              </a:rPr>
              <a:t>RI/TCE-PR</a:t>
            </a:r>
          </a:p>
          <a:p>
            <a:pPr algn="just">
              <a:spcBef>
                <a:spcPts val="400"/>
              </a:spcBef>
              <a:spcAft>
                <a:spcPts val="400"/>
              </a:spcAft>
            </a:pPr>
            <a:r>
              <a:rPr lang="pt-BR" sz="2400" dirty="0">
                <a:latin typeface="Arial" panose="020B0604020202020204" pitchFamily="34" charset="0"/>
                <a:cs typeface="Arial" panose="020B0604020202020204" pitchFamily="34" charset="0"/>
              </a:rPr>
              <a:t>Art. 276. A denúncia será dirigida ao Presidente do Tribunal, não sendo conhecida denúncia anônima ou insubsistente. </a:t>
            </a:r>
          </a:p>
          <a:p>
            <a:pPr algn="just">
              <a:spcBef>
                <a:spcPts val="400"/>
              </a:spcBef>
              <a:spcAft>
                <a:spcPts val="400"/>
              </a:spcAft>
            </a:pPr>
            <a:r>
              <a:rPr lang="pt-BR" sz="2400" dirty="0">
                <a:latin typeface="Arial" panose="020B0604020202020204" pitchFamily="34" charset="0"/>
                <a:cs typeface="Arial" panose="020B0604020202020204" pitchFamily="34" charset="0"/>
              </a:rPr>
              <a:t>§ 1º O denunciante deverá anexar cópia de documento que comprove a sua legitimidade, fornecer os dados de onde poderá ser encontrado, expor com clareza os fatos e anexar, quando possível, documentação comprobatória. </a:t>
            </a:r>
          </a:p>
          <a:p>
            <a:pPr algn="just">
              <a:spcBef>
                <a:spcPts val="400"/>
              </a:spcBef>
              <a:spcAft>
                <a:spcPts val="400"/>
              </a:spcAft>
            </a:pPr>
            <a:r>
              <a:rPr lang="pt-BR" sz="2400" dirty="0">
                <a:latin typeface="Arial" panose="020B0604020202020204" pitchFamily="34" charset="0"/>
                <a:cs typeface="Arial" panose="020B0604020202020204" pitchFamily="34" charset="0"/>
              </a:rPr>
              <a:t>§ 2º As </a:t>
            </a:r>
            <a:r>
              <a:rPr lang="pt-BR" sz="2400" dirty="0">
                <a:solidFill>
                  <a:srgbClr val="FF0000"/>
                </a:solidFill>
                <a:latin typeface="Arial" panose="020B0604020202020204" pitchFamily="34" charset="0"/>
                <a:cs typeface="Arial" panose="020B0604020202020204" pitchFamily="34" charset="0"/>
              </a:rPr>
              <a:t>denúncias anônimas serão registradas pela Ouvidoria e encaminhadas à Coordenadoria-Geral de Fiscalização ou à Inspetoria</a:t>
            </a:r>
            <a:r>
              <a:rPr lang="pt-BR" sz="2400" dirty="0">
                <a:latin typeface="Arial" panose="020B0604020202020204" pitchFamily="34" charset="0"/>
                <a:cs typeface="Arial" panose="020B0604020202020204" pitchFamily="34" charset="0"/>
              </a:rPr>
              <a:t> de Controle Externo competente. </a:t>
            </a:r>
          </a:p>
          <a:p>
            <a:pPr algn="just">
              <a:spcBef>
                <a:spcPts val="400"/>
              </a:spcBef>
              <a:spcAft>
                <a:spcPts val="400"/>
              </a:spcAft>
            </a:pPr>
            <a:r>
              <a:rPr lang="pt-BR" sz="2400" dirty="0">
                <a:latin typeface="Arial" panose="020B0604020202020204" pitchFamily="34" charset="0"/>
                <a:cs typeface="Arial" panose="020B0604020202020204" pitchFamily="34" charset="0"/>
              </a:rPr>
              <a:t>I - (Revogado pela Resolução n° 58/2016) </a:t>
            </a:r>
          </a:p>
          <a:p>
            <a:pPr algn="just">
              <a:spcBef>
                <a:spcPts val="400"/>
              </a:spcBef>
              <a:spcAft>
                <a:spcPts val="400"/>
              </a:spcAft>
            </a:pPr>
            <a:r>
              <a:rPr lang="pt-BR" sz="2400" dirty="0">
                <a:latin typeface="Arial" panose="020B0604020202020204" pitchFamily="34" charset="0"/>
                <a:cs typeface="Arial" panose="020B0604020202020204" pitchFamily="34" charset="0"/>
              </a:rPr>
              <a:t>II - (Revogado pela Resolução n° 58/2016)</a:t>
            </a:r>
            <a:endParaRPr lang="pt-BR" sz="24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5433325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03DD9772-67DA-413A-1539-A87011E71FA5}"/>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A4CB9681-B0E1-3B9A-B6B4-5E24B17BF142}"/>
              </a:ext>
            </a:extLst>
          </p:cNvPr>
          <p:cNvSpPr txBox="1"/>
          <p:nvPr/>
        </p:nvSpPr>
        <p:spPr>
          <a:xfrm>
            <a:off x="256823" y="811369"/>
            <a:ext cx="11475790" cy="397738"/>
          </a:xfrm>
          <a:prstGeom prst="rect">
            <a:avLst/>
          </a:prstGeom>
          <a:noFill/>
        </p:spPr>
        <p:txBody>
          <a:bodyPr wrap="square" rtlCol="0">
            <a:spAutoFit/>
          </a:bodyPr>
          <a:lstStyle/>
          <a:p>
            <a:pPr>
              <a:lnSpc>
                <a:spcPct val="107000"/>
              </a:lnSpc>
              <a:spcAft>
                <a:spcPts val="800"/>
              </a:spcAft>
            </a:pPr>
            <a:r>
              <a:rPr lang="pt-BR" sz="2000" b="1" kern="100" dirty="0">
                <a:effectLst/>
                <a:highlight>
                  <a:srgbClr val="FFFF00"/>
                </a:highlight>
                <a:latin typeface="Arial" panose="020B0604020202020204" pitchFamily="34" charset="0"/>
                <a:ea typeface="Calibri" panose="020F0502020204030204" pitchFamily="34" charset="0"/>
                <a:cs typeface="Arial" panose="020B0604020202020204" pitchFamily="34" charset="0"/>
              </a:rPr>
              <a:t>DA PRESTAÇÃO DE CONTAS</a:t>
            </a:r>
            <a:endParaRPr lang="pt-BR" sz="2800" b="1" dirty="0">
              <a:effectLst/>
              <a:highlight>
                <a:srgbClr val="FFFF00"/>
              </a:highlight>
              <a:latin typeface="Arial" panose="020B0604020202020204" pitchFamily="34" charset="0"/>
              <a:ea typeface="Times New Roman" panose="02020603050405020304" pitchFamily="18" charset="0"/>
              <a:cs typeface="Arial" panose="020B0604020202020204" pitchFamily="34" charset="0"/>
            </a:endParaRPr>
          </a:p>
        </p:txBody>
      </p:sp>
      <p:sp>
        <p:nvSpPr>
          <p:cNvPr id="4" name="CaixaDeTexto 3">
            <a:extLst>
              <a:ext uri="{FF2B5EF4-FFF2-40B4-BE49-F238E27FC236}">
                <a16:creationId xmlns:a16="http://schemas.microsoft.com/office/drawing/2014/main" id="{AC2C3510-EA84-E012-8FF8-B4454738FF92}"/>
              </a:ext>
            </a:extLst>
          </p:cNvPr>
          <p:cNvSpPr txBox="1"/>
          <p:nvPr/>
        </p:nvSpPr>
        <p:spPr>
          <a:xfrm>
            <a:off x="360608" y="1376338"/>
            <a:ext cx="11475791" cy="5878532"/>
          </a:xfrm>
          <a:prstGeom prst="rect">
            <a:avLst/>
          </a:prstGeom>
          <a:noFill/>
        </p:spPr>
        <p:txBody>
          <a:bodyPr wrap="square" rtlCol="0">
            <a:spAutoFit/>
          </a:bodyPr>
          <a:lstStyle/>
          <a:p>
            <a:pPr>
              <a:spcBef>
                <a:spcPts val="400"/>
              </a:spcBef>
              <a:spcAft>
                <a:spcPts val="400"/>
              </a:spcAft>
            </a:pPr>
            <a:r>
              <a:rPr lang="pt-BR" sz="2400" b="1" kern="100" dirty="0">
                <a:effectLst/>
                <a:latin typeface="Arial" panose="020B0604020202020204" pitchFamily="34" charset="0"/>
                <a:ea typeface="Calibri" panose="020F0502020204030204" pitchFamily="34" charset="0"/>
                <a:cs typeface="Arial" panose="020B0604020202020204" pitchFamily="34" charset="0"/>
              </a:rPr>
              <a:t>2 Das Denúncias e Representações</a:t>
            </a:r>
          </a:p>
          <a:p>
            <a:pPr>
              <a:spcBef>
                <a:spcPts val="400"/>
              </a:spcBef>
              <a:spcAft>
                <a:spcPts val="400"/>
              </a:spcAft>
            </a:pPr>
            <a:r>
              <a:rPr lang="pt-BR" sz="2400" b="1" kern="100" dirty="0">
                <a:effectLst/>
                <a:latin typeface="Arial" panose="020B0604020202020204" pitchFamily="34" charset="0"/>
                <a:ea typeface="Calibri" panose="020F0502020204030204" pitchFamily="34" charset="0"/>
                <a:cs typeface="Arial" panose="020B0604020202020204" pitchFamily="34" charset="0"/>
              </a:rPr>
              <a:t>RI/TCE-PR</a:t>
            </a:r>
          </a:p>
          <a:p>
            <a:pPr algn="just">
              <a:spcBef>
                <a:spcPts val="400"/>
              </a:spcBef>
              <a:spcAft>
                <a:spcPts val="400"/>
              </a:spcAft>
            </a:pPr>
            <a:r>
              <a:rPr lang="pt-BR" sz="2400" dirty="0">
                <a:latin typeface="Arial" panose="020B0604020202020204" pitchFamily="34" charset="0"/>
                <a:cs typeface="Arial" panose="020B0604020202020204" pitchFamily="34" charset="0"/>
              </a:rPr>
              <a:t>Art. 276. </a:t>
            </a:r>
          </a:p>
          <a:p>
            <a:pPr algn="just">
              <a:spcBef>
                <a:spcPts val="400"/>
              </a:spcBef>
              <a:spcAft>
                <a:spcPts val="400"/>
              </a:spcAft>
            </a:pPr>
            <a:r>
              <a:rPr lang="pt-BR" sz="2400" dirty="0">
                <a:latin typeface="Arial" panose="020B0604020202020204" pitchFamily="34" charset="0"/>
                <a:cs typeface="Arial" panose="020B0604020202020204" pitchFamily="34" charset="0"/>
              </a:rPr>
              <a:t>§ 3º Protocolada e autuada, a denúncia será distribuída ao Conselheiro Relator para o exercício do juízo de admissibilidade. (Redação dada pela Resolução n° 58/2016) </a:t>
            </a:r>
          </a:p>
          <a:p>
            <a:pPr algn="just">
              <a:spcBef>
                <a:spcPts val="400"/>
              </a:spcBef>
              <a:spcAft>
                <a:spcPts val="400"/>
              </a:spcAft>
            </a:pPr>
            <a:r>
              <a:rPr lang="pt-BR" sz="2400" dirty="0">
                <a:latin typeface="Arial" panose="020B0604020202020204" pitchFamily="34" charset="0"/>
                <a:cs typeface="Arial" panose="020B0604020202020204" pitchFamily="34" charset="0"/>
              </a:rPr>
              <a:t>§ 4º Recebida, a denúncia será encaminhada à Presidência, para ciência, seguindo o trâmite determinado pelo Conselheiro Relator. (Redação dada pela Resolução n° 58/2016) </a:t>
            </a:r>
          </a:p>
          <a:p>
            <a:pPr algn="just">
              <a:spcBef>
                <a:spcPts val="400"/>
              </a:spcBef>
              <a:spcAft>
                <a:spcPts val="400"/>
              </a:spcAft>
            </a:pPr>
            <a:r>
              <a:rPr lang="pt-BR" sz="2200" dirty="0">
                <a:latin typeface="Arial" panose="020B0604020202020204" pitchFamily="34" charset="0"/>
                <a:cs typeface="Arial" panose="020B0604020202020204" pitchFamily="34" charset="0"/>
              </a:rPr>
              <a:t>§ 5º Caso o expediente não seja recebido como denúncia, o Conselheiro Relator poderá determinar a autuação e processamento compatíveis com os assuntos previstos neste Regimento ou determinar o seu arquivamento. (Redação dada pela Resolução n° 58/2016)</a:t>
            </a:r>
            <a:endParaRPr lang="pt-BR" sz="2200" b="1" kern="100" dirty="0">
              <a:effectLst/>
              <a:latin typeface="Arial" panose="020B0604020202020204" pitchFamily="34" charset="0"/>
              <a:ea typeface="Calibri" panose="020F0502020204030204" pitchFamily="34" charset="0"/>
              <a:cs typeface="Arial" panose="020B0604020202020204" pitchFamily="34" charset="0"/>
            </a:endParaRPr>
          </a:p>
          <a:p>
            <a:pPr>
              <a:spcBef>
                <a:spcPts val="400"/>
              </a:spcBef>
              <a:spcAft>
                <a:spcPts val="400"/>
              </a:spcAft>
            </a:pPr>
            <a:endParaRPr lang="pt-BR" sz="24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2483534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BBE78FC4-43DD-F7BC-461E-FDFD599D463D}"/>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6422D3C8-2BC6-322C-4816-91C194614046}"/>
              </a:ext>
            </a:extLst>
          </p:cNvPr>
          <p:cNvSpPr txBox="1"/>
          <p:nvPr/>
        </p:nvSpPr>
        <p:spPr>
          <a:xfrm>
            <a:off x="256823" y="811369"/>
            <a:ext cx="11475790" cy="397738"/>
          </a:xfrm>
          <a:prstGeom prst="rect">
            <a:avLst/>
          </a:prstGeom>
          <a:noFill/>
        </p:spPr>
        <p:txBody>
          <a:bodyPr wrap="square" rtlCol="0">
            <a:spAutoFit/>
          </a:bodyPr>
          <a:lstStyle/>
          <a:p>
            <a:pPr>
              <a:lnSpc>
                <a:spcPct val="107000"/>
              </a:lnSpc>
              <a:spcAft>
                <a:spcPts val="800"/>
              </a:spcAft>
            </a:pPr>
            <a:r>
              <a:rPr lang="pt-BR" sz="2000" b="1" kern="100" dirty="0">
                <a:effectLst/>
                <a:highlight>
                  <a:srgbClr val="FFFF00"/>
                </a:highlight>
                <a:latin typeface="Arial" panose="020B0604020202020204" pitchFamily="34" charset="0"/>
                <a:ea typeface="Calibri" panose="020F0502020204030204" pitchFamily="34" charset="0"/>
                <a:cs typeface="Arial" panose="020B0604020202020204" pitchFamily="34" charset="0"/>
              </a:rPr>
              <a:t>DA PRESTAÇÃO DE CONTAS</a:t>
            </a:r>
            <a:endParaRPr lang="pt-BR" sz="2800" b="1" dirty="0">
              <a:effectLst/>
              <a:highlight>
                <a:srgbClr val="FFFF00"/>
              </a:highlight>
              <a:latin typeface="Arial" panose="020B0604020202020204" pitchFamily="34" charset="0"/>
              <a:ea typeface="Times New Roman" panose="02020603050405020304" pitchFamily="18" charset="0"/>
              <a:cs typeface="Arial" panose="020B0604020202020204" pitchFamily="34" charset="0"/>
            </a:endParaRPr>
          </a:p>
        </p:txBody>
      </p:sp>
      <p:sp>
        <p:nvSpPr>
          <p:cNvPr id="4" name="CaixaDeTexto 3">
            <a:extLst>
              <a:ext uri="{FF2B5EF4-FFF2-40B4-BE49-F238E27FC236}">
                <a16:creationId xmlns:a16="http://schemas.microsoft.com/office/drawing/2014/main" id="{2887072C-BB1F-D09D-96BF-32003DC94EDE}"/>
              </a:ext>
            </a:extLst>
          </p:cNvPr>
          <p:cNvSpPr txBox="1"/>
          <p:nvPr/>
        </p:nvSpPr>
        <p:spPr>
          <a:xfrm>
            <a:off x="360608" y="1376338"/>
            <a:ext cx="11475791" cy="4763612"/>
          </a:xfrm>
          <a:prstGeom prst="rect">
            <a:avLst/>
          </a:prstGeom>
          <a:noFill/>
        </p:spPr>
        <p:txBody>
          <a:bodyPr wrap="square" rtlCol="0">
            <a:spAutoFit/>
          </a:bodyPr>
          <a:lstStyle/>
          <a:p>
            <a:pPr>
              <a:spcBef>
                <a:spcPts val="400"/>
              </a:spcBef>
              <a:spcAft>
                <a:spcPts val="400"/>
              </a:spcAft>
            </a:pPr>
            <a:r>
              <a:rPr lang="pt-BR" sz="2400" b="1" kern="100" dirty="0">
                <a:effectLst/>
                <a:latin typeface="Arial" panose="020B0604020202020204" pitchFamily="34" charset="0"/>
                <a:ea typeface="Calibri" panose="020F0502020204030204" pitchFamily="34" charset="0"/>
                <a:cs typeface="Arial" panose="020B0604020202020204" pitchFamily="34" charset="0"/>
              </a:rPr>
              <a:t>3 De Auditorias Externas </a:t>
            </a:r>
          </a:p>
          <a:p>
            <a:pPr>
              <a:spcBef>
                <a:spcPts val="400"/>
              </a:spcBef>
              <a:spcAft>
                <a:spcPts val="400"/>
              </a:spcAft>
            </a:pPr>
            <a:r>
              <a:rPr lang="pt-BR" sz="2400" b="1" kern="100" dirty="0">
                <a:latin typeface="Arial" panose="020B0604020202020204" pitchFamily="34" charset="0"/>
                <a:ea typeface="Calibri" panose="020F0502020204030204" pitchFamily="34" charset="0"/>
                <a:cs typeface="Arial" panose="020B0604020202020204" pitchFamily="34" charset="0"/>
              </a:rPr>
              <a:t>RI/TCE-PR</a:t>
            </a:r>
          </a:p>
          <a:p>
            <a:pPr>
              <a:spcBef>
                <a:spcPts val="400"/>
              </a:spcBef>
              <a:spcAft>
                <a:spcPts val="400"/>
              </a:spcAft>
            </a:pPr>
            <a:endParaRPr lang="pt-BR" sz="2400" b="1" kern="100" dirty="0">
              <a:latin typeface="Arial" panose="020B0604020202020204" pitchFamily="34" charset="0"/>
              <a:ea typeface="Calibri" panose="020F0502020204030204" pitchFamily="34" charset="0"/>
              <a:cs typeface="Arial" panose="020B0604020202020204" pitchFamily="34" charset="0"/>
            </a:endParaRPr>
          </a:p>
          <a:p>
            <a:pPr algn="just">
              <a:lnSpc>
                <a:spcPct val="150000"/>
              </a:lnSpc>
              <a:spcBef>
                <a:spcPts val="400"/>
              </a:spcBef>
              <a:spcAft>
                <a:spcPts val="400"/>
              </a:spcAft>
            </a:pPr>
            <a:r>
              <a:rPr lang="pt-BR" sz="2400" dirty="0">
                <a:latin typeface="Arial" panose="020B0604020202020204" pitchFamily="34" charset="0"/>
                <a:cs typeface="Arial" panose="020B0604020202020204" pitchFamily="34" charset="0"/>
              </a:rPr>
              <a:t>Art. 253. Auditoria é o instrumento de fiscalização utilizado pelo Tribunal para o exame objetivo e sistemático das operações financeiras, administrativas e operacionais, efetuado concomitantemente ou posteriormente à sua execução com a finalidade de verificar, avaliar e elaborar um relatório que contenha comentários, conclusões, recomendações e a correspondente opinião. (Redação dada pela Resolução n° 24/2010)</a:t>
            </a:r>
            <a:endParaRPr lang="pt-BR" sz="2400" b="1" kern="1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23102402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2A66EEBB-F6C5-B583-92F8-59D44BD9BB32}"/>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F363D0C8-9BB7-37CF-30AA-B6BF21BE326F}"/>
              </a:ext>
            </a:extLst>
          </p:cNvPr>
          <p:cNvSpPr txBox="1"/>
          <p:nvPr/>
        </p:nvSpPr>
        <p:spPr>
          <a:xfrm>
            <a:off x="256823" y="811369"/>
            <a:ext cx="11475790" cy="397738"/>
          </a:xfrm>
          <a:prstGeom prst="rect">
            <a:avLst/>
          </a:prstGeom>
          <a:noFill/>
        </p:spPr>
        <p:txBody>
          <a:bodyPr wrap="square" rtlCol="0">
            <a:spAutoFit/>
          </a:bodyPr>
          <a:lstStyle/>
          <a:p>
            <a:pPr>
              <a:lnSpc>
                <a:spcPct val="107000"/>
              </a:lnSpc>
              <a:spcAft>
                <a:spcPts val="800"/>
              </a:spcAft>
            </a:pPr>
            <a:r>
              <a:rPr lang="pt-BR" sz="2000" b="1" kern="100" dirty="0">
                <a:effectLst/>
                <a:highlight>
                  <a:srgbClr val="FFFF00"/>
                </a:highlight>
                <a:latin typeface="Arial" panose="020B0604020202020204" pitchFamily="34" charset="0"/>
                <a:ea typeface="Calibri" panose="020F0502020204030204" pitchFamily="34" charset="0"/>
                <a:cs typeface="Arial" panose="020B0604020202020204" pitchFamily="34" charset="0"/>
              </a:rPr>
              <a:t>DA PRESTAÇÃO DE CONTAS</a:t>
            </a:r>
            <a:endParaRPr lang="pt-BR" sz="2800" b="1" dirty="0">
              <a:effectLst/>
              <a:highlight>
                <a:srgbClr val="FFFF00"/>
              </a:highlight>
              <a:latin typeface="Arial" panose="020B0604020202020204" pitchFamily="34" charset="0"/>
              <a:ea typeface="Times New Roman" panose="02020603050405020304" pitchFamily="18" charset="0"/>
              <a:cs typeface="Arial" panose="020B0604020202020204" pitchFamily="34" charset="0"/>
            </a:endParaRPr>
          </a:p>
        </p:txBody>
      </p:sp>
      <p:sp>
        <p:nvSpPr>
          <p:cNvPr id="4" name="CaixaDeTexto 3">
            <a:extLst>
              <a:ext uri="{FF2B5EF4-FFF2-40B4-BE49-F238E27FC236}">
                <a16:creationId xmlns:a16="http://schemas.microsoft.com/office/drawing/2014/main" id="{66E4FB06-5197-D86F-1CE6-4E0BA8C79F4A}"/>
              </a:ext>
            </a:extLst>
          </p:cNvPr>
          <p:cNvSpPr txBox="1"/>
          <p:nvPr/>
        </p:nvSpPr>
        <p:spPr>
          <a:xfrm>
            <a:off x="360608" y="1376338"/>
            <a:ext cx="11475791" cy="5242461"/>
          </a:xfrm>
          <a:prstGeom prst="rect">
            <a:avLst/>
          </a:prstGeom>
          <a:noFill/>
        </p:spPr>
        <p:txBody>
          <a:bodyPr wrap="square" rtlCol="0">
            <a:spAutoFit/>
          </a:bodyPr>
          <a:lstStyle/>
          <a:p>
            <a:pPr>
              <a:spcBef>
                <a:spcPts val="400"/>
              </a:spcBef>
              <a:spcAft>
                <a:spcPts val="400"/>
              </a:spcAft>
            </a:pPr>
            <a:r>
              <a:rPr lang="pt-BR" sz="2400" b="1" kern="100" dirty="0">
                <a:effectLst/>
                <a:latin typeface="Arial" panose="020B0604020202020204" pitchFamily="34" charset="0"/>
                <a:ea typeface="Calibri" panose="020F0502020204030204" pitchFamily="34" charset="0"/>
                <a:cs typeface="Arial" panose="020B0604020202020204" pitchFamily="34" charset="0"/>
              </a:rPr>
              <a:t>3 De Auditorias Externas </a:t>
            </a:r>
          </a:p>
          <a:p>
            <a:pPr>
              <a:spcBef>
                <a:spcPts val="400"/>
              </a:spcBef>
              <a:spcAft>
                <a:spcPts val="400"/>
              </a:spcAft>
            </a:pPr>
            <a:r>
              <a:rPr lang="pt-BR" sz="2400" b="1" kern="100" dirty="0">
                <a:latin typeface="Arial" panose="020B0604020202020204" pitchFamily="34" charset="0"/>
                <a:ea typeface="Calibri" panose="020F0502020204030204" pitchFamily="34" charset="0"/>
                <a:cs typeface="Arial" panose="020B0604020202020204" pitchFamily="34" charset="0"/>
              </a:rPr>
              <a:t>RI/TCE-PR</a:t>
            </a:r>
          </a:p>
          <a:p>
            <a:pPr algn="just">
              <a:spcBef>
                <a:spcPts val="500"/>
              </a:spcBef>
              <a:spcAft>
                <a:spcPts val="500"/>
              </a:spcAft>
            </a:pPr>
            <a:r>
              <a:rPr lang="pt-BR" sz="2400" dirty="0">
                <a:latin typeface="Arial" panose="020B0604020202020204" pitchFamily="34" charset="0"/>
                <a:cs typeface="Arial" panose="020B0604020202020204" pitchFamily="34" charset="0"/>
              </a:rPr>
              <a:t>Art. 254 </a:t>
            </a:r>
            <a:r>
              <a:rPr lang="pt-BR" sz="2400" u="sng" dirty="0">
                <a:latin typeface="Arial" panose="020B0604020202020204" pitchFamily="34" charset="0"/>
                <a:cs typeface="Arial" panose="020B0604020202020204" pitchFamily="34" charset="0"/>
              </a:rPr>
              <a:t>As auditorias </a:t>
            </a:r>
            <a:r>
              <a:rPr lang="pt-BR" sz="2400" dirty="0">
                <a:latin typeface="Arial" panose="020B0604020202020204" pitchFamily="34" charset="0"/>
                <a:cs typeface="Arial" panose="020B0604020202020204" pitchFamily="34" charset="0"/>
              </a:rPr>
              <a:t>serão realizadas com a </a:t>
            </a:r>
            <a:r>
              <a:rPr lang="pt-BR" sz="2400" u="sng" dirty="0">
                <a:latin typeface="Arial" panose="020B0604020202020204" pitchFamily="34" charset="0"/>
                <a:cs typeface="Arial" panose="020B0604020202020204" pitchFamily="34" charset="0"/>
              </a:rPr>
              <a:t>finalidade de</a:t>
            </a:r>
            <a:r>
              <a:rPr lang="pt-BR" sz="2400" dirty="0">
                <a:latin typeface="Arial" panose="020B0604020202020204" pitchFamily="34" charset="0"/>
                <a:cs typeface="Arial" panose="020B0604020202020204" pitchFamily="34" charset="0"/>
              </a:rPr>
              <a:t>: </a:t>
            </a:r>
          </a:p>
          <a:p>
            <a:pPr algn="just">
              <a:spcBef>
                <a:spcPts val="500"/>
              </a:spcBef>
              <a:spcAft>
                <a:spcPts val="500"/>
              </a:spcAft>
            </a:pPr>
            <a:r>
              <a:rPr lang="pt-BR" sz="2400" dirty="0">
                <a:latin typeface="Arial" panose="020B0604020202020204" pitchFamily="34" charset="0"/>
                <a:cs typeface="Arial" panose="020B0604020202020204" pitchFamily="34" charset="0"/>
              </a:rPr>
              <a:t>I - </a:t>
            </a:r>
            <a:r>
              <a:rPr lang="pt-BR" sz="2400" u="sng" dirty="0">
                <a:latin typeface="Arial" panose="020B0604020202020204" pitchFamily="34" charset="0"/>
                <a:cs typeface="Arial" panose="020B0604020202020204" pitchFamily="34" charset="0"/>
              </a:rPr>
              <a:t>examinar</a:t>
            </a:r>
            <a:r>
              <a:rPr lang="pt-BR" sz="2400" dirty="0">
                <a:latin typeface="Arial" panose="020B0604020202020204" pitchFamily="34" charset="0"/>
                <a:cs typeface="Arial" panose="020B0604020202020204" pitchFamily="34" charset="0"/>
              </a:rPr>
              <a:t> a legalidade e a legitimidade dos atos de gestão dos responsáveis sujeitos à sua jurisdição, quanto ao aspecto contábil, financeiro, orçamentário, operacional e patrimonial; </a:t>
            </a:r>
          </a:p>
          <a:p>
            <a:pPr algn="just">
              <a:spcBef>
                <a:spcPts val="500"/>
              </a:spcBef>
              <a:spcAft>
                <a:spcPts val="500"/>
              </a:spcAft>
            </a:pPr>
            <a:r>
              <a:rPr lang="pt-BR" sz="2400" dirty="0">
                <a:latin typeface="Arial" panose="020B0604020202020204" pitchFamily="34" charset="0"/>
                <a:cs typeface="Arial" panose="020B0604020202020204" pitchFamily="34" charset="0"/>
              </a:rPr>
              <a:t>II - </a:t>
            </a:r>
            <a:r>
              <a:rPr lang="pt-BR" sz="2400" u="sng" dirty="0">
                <a:latin typeface="Arial" panose="020B0604020202020204" pitchFamily="34" charset="0"/>
                <a:cs typeface="Arial" panose="020B0604020202020204" pitchFamily="34" charset="0"/>
              </a:rPr>
              <a:t>avaliar</a:t>
            </a:r>
            <a:r>
              <a:rPr lang="pt-BR" sz="2400" dirty="0">
                <a:latin typeface="Arial" panose="020B0604020202020204" pitchFamily="34" charset="0"/>
                <a:cs typeface="Arial" panose="020B0604020202020204" pitchFamily="34" charset="0"/>
              </a:rPr>
              <a:t> o desempenho dos órgãos e entidades jurisdicionados, assim como dos sistemas, programas, projetos e atividades governamentais, quanto aos aspectos de economicidade, eficiência e eficácia dos atos praticados; </a:t>
            </a:r>
          </a:p>
          <a:p>
            <a:pPr algn="just">
              <a:spcBef>
                <a:spcPts val="500"/>
              </a:spcBef>
              <a:spcAft>
                <a:spcPts val="500"/>
              </a:spcAft>
            </a:pPr>
            <a:r>
              <a:rPr lang="pt-BR" sz="2400" dirty="0">
                <a:latin typeface="Arial" panose="020B0604020202020204" pitchFamily="34" charset="0"/>
                <a:cs typeface="Arial" panose="020B0604020202020204" pitchFamily="34" charset="0"/>
              </a:rPr>
              <a:t>III - </a:t>
            </a:r>
            <a:r>
              <a:rPr lang="pt-BR" sz="2400" u="sng" dirty="0">
                <a:latin typeface="Arial" panose="020B0604020202020204" pitchFamily="34" charset="0"/>
                <a:cs typeface="Arial" panose="020B0604020202020204" pitchFamily="34" charset="0"/>
              </a:rPr>
              <a:t>subsidiar</a:t>
            </a:r>
            <a:r>
              <a:rPr lang="pt-BR" sz="2400" dirty="0">
                <a:latin typeface="Arial" panose="020B0604020202020204" pitchFamily="34" charset="0"/>
                <a:cs typeface="Arial" panose="020B0604020202020204" pitchFamily="34" charset="0"/>
              </a:rPr>
              <a:t> a apreciação dos atos sujeitos a registro. Art. 254-A. (Revogado pela Resolução nº 73/2019)</a:t>
            </a:r>
            <a:endParaRPr lang="pt-BR" sz="2400" b="1" kern="100" dirty="0">
              <a:effectLst/>
              <a:latin typeface="Arial" panose="020B0604020202020204" pitchFamily="34" charset="0"/>
              <a:ea typeface="Calibri" panose="020F0502020204030204" pitchFamily="34" charset="0"/>
              <a:cs typeface="Arial" panose="020B0604020202020204" pitchFamily="34" charset="0"/>
            </a:endParaRPr>
          </a:p>
          <a:p>
            <a:pPr>
              <a:spcBef>
                <a:spcPts val="400"/>
              </a:spcBef>
              <a:spcAft>
                <a:spcPts val="400"/>
              </a:spcAft>
            </a:pPr>
            <a:endParaRPr lang="pt-BR" sz="2400" b="1" kern="1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36631581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F1CDBD08-4B7E-3C6E-C536-FCF2DE5B28AB}"/>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1B6BEBFA-456D-D1AC-A36F-DC77769283BD}"/>
              </a:ext>
            </a:extLst>
          </p:cNvPr>
          <p:cNvSpPr txBox="1"/>
          <p:nvPr/>
        </p:nvSpPr>
        <p:spPr>
          <a:xfrm>
            <a:off x="256823" y="811369"/>
            <a:ext cx="11475790" cy="397738"/>
          </a:xfrm>
          <a:prstGeom prst="rect">
            <a:avLst/>
          </a:prstGeom>
          <a:noFill/>
        </p:spPr>
        <p:txBody>
          <a:bodyPr wrap="square" rtlCol="0">
            <a:spAutoFit/>
          </a:bodyPr>
          <a:lstStyle/>
          <a:p>
            <a:pPr>
              <a:lnSpc>
                <a:spcPct val="107000"/>
              </a:lnSpc>
              <a:spcAft>
                <a:spcPts val="800"/>
              </a:spcAft>
            </a:pPr>
            <a:r>
              <a:rPr lang="pt-BR" sz="2000" b="1" kern="100" dirty="0">
                <a:effectLst/>
                <a:highlight>
                  <a:srgbClr val="FFFF00"/>
                </a:highlight>
                <a:latin typeface="Arial" panose="020B0604020202020204" pitchFamily="34" charset="0"/>
                <a:ea typeface="Calibri" panose="020F0502020204030204" pitchFamily="34" charset="0"/>
                <a:cs typeface="Arial" panose="020B0604020202020204" pitchFamily="34" charset="0"/>
              </a:rPr>
              <a:t>DA PRESTAÇÃO DE CONTAS</a:t>
            </a:r>
            <a:endParaRPr lang="pt-BR" sz="2800" b="1" dirty="0">
              <a:effectLst/>
              <a:highlight>
                <a:srgbClr val="FFFF00"/>
              </a:highlight>
              <a:latin typeface="Arial" panose="020B0604020202020204" pitchFamily="34" charset="0"/>
              <a:ea typeface="Times New Roman" panose="02020603050405020304" pitchFamily="18" charset="0"/>
              <a:cs typeface="Arial" panose="020B0604020202020204" pitchFamily="34" charset="0"/>
            </a:endParaRPr>
          </a:p>
        </p:txBody>
      </p:sp>
      <p:sp>
        <p:nvSpPr>
          <p:cNvPr id="4" name="CaixaDeTexto 3">
            <a:extLst>
              <a:ext uri="{FF2B5EF4-FFF2-40B4-BE49-F238E27FC236}">
                <a16:creationId xmlns:a16="http://schemas.microsoft.com/office/drawing/2014/main" id="{E819A95B-10D1-9F87-E014-09531F879FDF}"/>
              </a:ext>
            </a:extLst>
          </p:cNvPr>
          <p:cNvSpPr txBox="1"/>
          <p:nvPr/>
        </p:nvSpPr>
        <p:spPr>
          <a:xfrm>
            <a:off x="360608" y="1376338"/>
            <a:ext cx="11475791" cy="4727704"/>
          </a:xfrm>
          <a:prstGeom prst="rect">
            <a:avLst/>
          </a:prstGeom>
          <a:noFill/>
        </p:spPr>
        <p:txBody>
          <a:bodyPr wrap="square" rtlCol="0">
            <a:spAutoFit/>
          </a:bodyPr>
          <a:lstStyle/>
          <a:p>
            <a:pPr>
              <a:spcBef>
                <a:spcPts val="400"/>
              </a:spcBef>
              <a:spcAft>
                <a:spcPts val="400"/>
              </a:spcAft>
            </a:pPr>
            <a:endParaRPr lang="pt-BR" sz="2400" b="1" kern="100" dirty="0">
              <a:latin typeface="Arial" panose="020B0604020202020204" pitchFamily="34" charset="0"/>
              <a:ea typeface="Calibri" panose="020F0502020204030204" pitchFamily="34" charset="0"/>
              <a:cs typeface="Arial" panose="020B0604020202020204" pitchFamily="34" charset="0"/>
            </a:endParaRPr>
          </a:p>
          <a:p>
            <a:pPr>
              <a:spcBef>
                <a:spcPts val="400"/>
              </a:spcBef>
              <a:spcAft>
                <a:spcPts val="400"/>
              </a:spcAft>
            </a:pPr>
            <a:r>
              <a:rPr lang="pt-BR" sz="2400" b="1" kern="100" dirty="0">
                <a:effectLst/>
                <a:latin typeface="Arial" panose="020B0604020202020204" pitchFamily="34" charset="0"/>
                <a:ea typeface="Calibri" panose="020F0502020204030204" pitchFamily="34" charset="0"/>
                <a:cs typeface="Arial" panose="020B0604020202020204" pitchFamily="34" charset="0"/>
              </a:rPr>
              <a:t>Do Processo Eletrônico:</a:t>
            </a:r>
          </a:p>
          <a:p>
            <a:pPr algn="just" fontAlgn="ctr">
              <a:lnSpc>
                <a:spcPct val="150000"/>
              </a:lnSpc>
              <a:spcAft>
                <a:spcPts val="1500"/>
              </a:spcAft>
            </a:pPr>
            <a:r>
              <a:rPr lang="pt-BR" sz="2400" b="0" i="0" dirty="0">
                <a:effectLst/>
                <a:latin typeface="Arial" panose="020B0604020202020204" pitchFamily="34" charset="0"/>
                <a:cs typeface="Arial" panose="020B0604020202020204" pitchFamily="34" charset="0"/>
              </a:rPr>
              <a:t>O processo eletrônico do Tribunal de Contas do Estado do Paraná (TCE-PR) teve inicio em 2009, com o lançamento do Programa TCE Digital. </a:t>
            </a:r>
          </a:p>
          <a:p>
            <a:pPr algn="just" fontAlgn="ctr">
              <a:lnSpc>
                <a:spcPct val="150000"/>
              </a:lnSpc>
              <a:spcBef>
                <a:spcPts val="750"/>
              </a:spcBef>
              <a:spcAft>
                <a:spcPts val="1500"/>
              </a:spcAft>
            </a:pPr>
            <a:r>
              <a:rPr lang="pt-BR" sz="2400" b="0" i="0" dirty="0">
                <a:effectLst/>
                <a:latin typeface="Arial" panose="020B0604020202020204" pitchFamily="34" charset="0"/>
                <a:cs typeface="Arial" panose="020B0604020202020204" pitchFamily="34" charset="0"/>
              </a:rPr>
              <a:t>O objetivo do </a:t>
            </a:r>
            <a:r>
              <a:rPr lang="pt-BR" sz="2400" b="0" i="0" u="sng" dirty="0">
                <a:effectLst/>
                <a:latin typeface="Arial" panose="020B0604020202020204" pitchFamily="34" charset="0"/>
                <a:cs typeface="Arial" panose="020B0604020202020204" pitchFamily="34" charset="0"/>
              </a:rPr>
              <a:t>programa era eliminar o uso do papel nos processos do Tribunal.</a:t>
            </a:r>
            <a:r>
              <a:rPr lang="pt-BR" sz="2400" b="0" i="0" dirty="0">
                <a:effectLst/>
                <a:latin typeface="Arial" panose="020B0604020202020204" pitchFamily="34" charset="0"/>
                <a:cs typeface="Arial" panose="020B0604020202020204" pitchFamily="34" charset="0"/>
              </a:rPr>
              <a:t> Com isso, o TCE-PR passou a adotar o processo eletrônico, tornando as suas </a:t>
            </a:r>
            <a:r>
              <a:rPr lang="pt-BR" sz="2400" b="1" i="0" u="sng" dirty="0">
                <a:effectLst/>
                <a:latin typeface="Arial" panose="020B0604020202020204" pitchFamily="34" charset="0"/>
                <a:cs typeface="Arial" panose="020B0604020202020204" pitchFamily="34" charset="0"/>
              </a:rPr>
              <a:t>rotinas mais ágeis </a:t>
            </a:r>
            <a:r>
              <a:rPr lang="pt-BR" sz="2400" b="0" i="0" dirty="0">
                <a:effectLst/>
                <a:latin typeface="Arial" panose="020B0604020202020204" pitchFamily="34" charset="0"/>
                <a:cs typeface="Arial" panose="020B0604020202020204" pitchFamily="34" charset="0"/>
              </a:rPr>
              <a:t>e contribuindo para o meio ambiente. </a:t>
            </a:r>
          </a:p>
          <a:p>
            <a:pPr algn="just">
              <a:lnSpc>
                <a:spcPct val="150000"/>
              </a:lnSpc>
            </a:pPr>
            <a:endParaRPr lang="pt-BR" sz="2400" b="1" kern="1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69244335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53978BCA-BA4F-2B88-AFE4-4821B8403154}"/>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02CA5A6B-F1F4-B88F-0A98-8741D863C1D4}"/>
              </a:ext>
            </a:extLst>
          </p:cNvPr>
          <p:cNvSpPr txBox="1"/>
          <p:nvPr/>
        </p:nvSpPr>
        <p:spPr>
          <a:xfrm>
            <a:off x="256823" y="811369"/>
            <a:ext cx="11475790" cy="397738"/>
          </a:xfrm>
          <a:prstGeom prst="rect">
            <a:avLst/>
          </a:prstGeom>
          <a:noFill/>
        </p:spPr>
        <p:txBody>
          <a:bodyPr wrap="square" rtlCol="0">
            <a:spAutoFit/>
          </a:bodyPr>
          <a:lstStyle/>
          <a:p>
            <a:pPr>
              <a:lnSpc>
                <a:spcPct val="107000"/>
              </a:lnSpc>
              <a:spcAft>
                <a:spcPts val="800"/>
              </a:spcAft>
            </a:pPr>
            <a:r>
              <a:rPr lang="pt-BR" sz="2000" b="1" kern="100" dirty="0">
                <a:effectLst/>
                <a:highlight>
                  <a:srgbClr val="FFFF00"/>
                </a:highlight>
                <a:latin typeface="Arial" panose="020B0604020202020204" pitchFamily="34" charset="0"/>
                <a:ea typeface="Calibri" panose="020F0502020204030204" pitchFamily="34" charset="0"/>
                <a:cs typeface="Arial" panose="020B0604020202020204" pitchFamily="34" charset="0"/>
              </a:rPr>
              <a:t>DA PRESTAÇÃO DE CONTAS</a:t>
            </a:r>
            <a:endParaRPr lang="pt-BR" sz="2800" b="1" dirty="0">
              <a:effectLst/>
              <a:highlight>
                <a:srgbClr val="FFFF00"/>
              </a:highlight>
              <a:latin typeface="Arial" panose="020B0604020202020204" pitchFamily="34" charset="0"/>
              <a:ea typeface="Times New Roman" panose="02020603050405020304" pitchFamily="18" charset="0"/>
              <a:cs typeface="Arial" panose="020B0604020202020204" pitchFamily="34" charset="0"/>
            </a:endParaRPr>
          </a:p>
        </p:txBody>
      </p:sp>
      <p:sp>
        <p:nvSpPr>
          <p:cNvPr id="4" name="CaixaDeTexto 3">
            <a:extLst>
              <a:ext uri="{FF2B5EF4-FFF2-40B4-BE49-F238E27FC236}">
                <a16:creationId xmlns:a16="http://schemas.microsoft.com/office/drawing/2014/main" id="{3DEE28BE-1008-15CF-3E2A-44B99005160C}"/>
              </a:ext>
            </a:extLst>
          </p:cNvPr>
          <p:cNvSpPr txBox="1"/>
          <p:nvPr/>
        </p:nvSpPr>
        <p:spPr>
          <a:xfrm>
            <a:off x="360608" y="1376338"/>
            <a:ext cx="11475791" cy="4944943"/>
          </a:xfrm>
          <a:prstGeom prst="rect">
            <a:avLst/>
          </a:prstGeom>
          <a:noFill/>
        </p:spPr>
        <p:txBody>
          <a:bodyPr wrap="square" rtlCol="0">
            <a:spAutoFit/>
          </a:bodyPr>
          <a:lstStyle/>
          <a:p>
            <a:pPr>
              <a:spcBef>
                <a:spcPts val="400"/>
              </a:spcBef>
              <a:spcAft>
                <a:spcPts val="400"/>
              </a:spcAft>
            </a:pPr>
            <a:r>
              <a:rPr lang="pt-BR" sz="2400" b="1" kern="100" dirty="0">
                <a:effectLst/>
                <a:latin typeface="Arial" panose="020B0604020202020204" pitchFamily="34" charset="0"/>
                <a:ea typeface="Calibri" panose="020F0502020204030204" pitchFamily="34" charset="0"/>
                <a:cs typeface="Arial" panose="020B0604020202020204" pitchFamily="34" charset="0"/>
              </a:rPr>
              <a:t>Do Processo Eletrônico:</a:t>
            </a:r>
          </a:p>
          <a:p>
            <a:pPr algn="just">
              <a:lnSpc>
                <a:spcPct val="150000"/>
              </a:lnSpc>
            </a:pPr>
            <a:r>
              <a:rPr lang="pt-BR" sz="2400" dirty="0">
                <a:latin typeface="Arial" panose="020B0604020202020204" pitchFamily="34" charset="0"/>
                <a:cs typeface="Arial" panose="020B0604020202020204" pitchFamily="34" charset="0"/>
              </a:rPr>
              <a:t>Art. 323-B. O Tribunal adotará o uso do meio eletrônico para recepção, comunicação, transmissão, tramitação de processos e requerimentos e para prática de todos os atos processuais, mediante certificação digital, nos termos da Lei Complementar nº 126, de 7 de dezembro de 2009. (Incluído pela Resolução n° 24/2010) </a:t>
            </a:r>
          </a:p>
          <a:p>
            <a:pPr algn="just">
              <a:lnSpc>
                <a:spcPct val="150000"/>
              </a:lnSpc>
            </a:pPr>
            <a:r>
              <a:rPr lang="pt-BR" sz="2400" dirty="0">
                <a:latin typeface="Arial" panose="020B0604020202020204" pitchFamily="34" charset="0"/>
                <a:cs typeface="Arial" panose="020B0604020202020204" pitchFamily="34" charset="0"/>
              </a:rPr>
              <a:t>§ 1º. O sistema de processamento eletrônico e-Contas Paraná é o meio de tramitação de processos, comunicação de atos, transmissão de peças e movimentação processual. (Incluído pela Resolução n° 24/2010)</a:t>
            </a:r>
            <a:endParaRPr lang="pt-BR" sz="2400" b="1" kern="1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529457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FDD5213B-22AE-F28C-56D6-E7D0B5A77EE0}"/>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1D4AA310-3CC8-0FAC-8B55-DA47985C5BBA}"/>
              </a:ext>
            </a:extLst>
          </p:cNvPr>
          <p:cNvSpPr txBox="1"/>
          <p:nvPr/>
        </p:nvSpPr>
        <p:spPr>
          <a:xfrm>
            <a:off x="256823" y="811369"/>
            <a:ext cx="11475790" cy="397738"/>
          </a:xfrm>
          <a:prstGeom prst="rect">
            <a:avLst/>
          </a:prstGeom>
          <a:noFill/>
        </p:spPr>
        <p:txBody>
          <a:bodyPr wrap="square" rtlCol="0">
            <a:spAutoFit/>
          </a:bodyPr>
          <a:lstStyle/>
          <a:p>
            <a:pPr>
              <a:lnSpc>
                <a:spcPct val="107000"/>
              </a:lnSpc>
              <a:spcAft>
                <a:spcPts val="800"/>
              </a:spcAft>
            </a:pPr>
            <a:r>
              <a:rPr lang="pt-BR" sz="2000" b="1" kern="100" dirty="0">
                <a:effectLst/>
                <a:highlight>
                  <a:srgbClr val="FFFF00"/>
                </a:highlight>
                <a:latin typeface="Arial" panose="020B0604020202020204" pitchFamily="34" charset="0"/>
                <a:ea typeface="Calibri" panose="020F0502020204030204" pitchFamily="34" charset="0"/>
                <a:cs typeface="Arial" panose="020B0604020202020204" pitchFamily="34" charset="0"/>
              </a:rPr>
              <a:t>DA PRESTAÇÃO DE CONTAS</a:t>
            </a:r>
            <a:endParaRPr lang="pt-BR" sz="2800" b="1" dirty="0">
              <a:effectLst/>
              <a:highlight>
                <a:srgbClr val="FFFF00"/>
              </a:highlight>
              <a:latin typeface="Arial" panose="020B0604020202020204" pitchFamily="34" charset="0"/>
              <a:ea typeface="Times New Roman" panose="02020603050405020304" pitchFamily="18" charset="0"/>
              <a:cs typeface="Arial" panose="020B0604020202020204" pitchFamily="34" charset="0"/>
            </a:endParaRPr>
          </a:p>
        </p:txBody>
      </p:sp>
      <p:sp>
        <p:nvSpPr>
          <p:cNvPr id="4" name="CaixaDeTexto 3">
            <a:extLst>
              <a:ext uri="{FF2B5EF4-FFF2-40B4-BE49-F238E27FC236}">
                <a16:creationId xmlns:a16="http://schemas.microsoft.com/office/drawing/2014/main" id="{09ED8CF3-4E17-139C-B2FC-ADB704BAD257}"/>
              </a:ext>
            </a:extLst>
          </p:cNvPr>
          <p:cNvSpPr txBox="1"/>
          <p:nvPr/>
        </p:nvSpPr>
        <p:spPr>
          <a:xfrm>
            <a:off x="360608" y="1376338"/>
            <a:ext cx="11475791" cy="3183692"/>
          </a:xfrm>
          <a:prstGeom prst="rect">
            <a:avLst/>
          </a:prstGeom>
          <a:noFill/>
        </p:spPr>
        <p:txBody>
          <a:bodyPr wrap="square" rtlCol="0">
            <a:spAutoFit/>
          </a:bodyPr>
          <a:lstStyle/>
          <a:p>
            <a:pPr>
              <a:spcBef>
                <a:spcPts val="400"/>
              </a:spcBef>
              <a:spcAft>
                <a:spcPts val="400"/>
              </a:spcAft>
            </a:pPr>
            <a:endParaRPr lang="pt-BR" sz="2400" b="1" kern="100" dirty="0">
              <a:latin typeface="Arial" panose="020B0604020202020204" pitchFamily="34" charset="0"/>
              <a:ea typeface="Calibri" panose="020F0502020204030204" pitchFamily="34" charset="0"/>
              <a:cs typeface="Arial" panose="020B0604020202020204" pitchFamily="34" charset="0"/>
            </a:endParaRPr>
          </a:p>
          <a:p>
            <a:pPr>
              <a:spcBef>
                <a:spcPts val="400"/>
              </a:spcBef>
              <a:spcAft>
                <a:spcPts val="400"/>
              </a:spcAft>
            </a:pPr>
            <a:r>
              <a:rPr lang="pt-BR" sz="2400" b="1" kern="100" dirty="0">
                <a:effectLst/>
                <a:latin typeface="Arial" panose="020B0604020202020204" pitchFamily="34" charset="0"/>
                <a:ea typeface="Calibri" panose="020F0502020204030204" pitchFamily="34" charset="0"/>
                <a:cs typeface="Arial" panose="020B0604020202020204" pitchFamily="34" charset="0"/>
              </a:rPr>
              <a:t>Do Processo Eletrônico:</a:t>
            </a:r>
          </a:p>
          <a:p>
            <a:pPr algn="just">
              <a:lnSpc>
                <a:spcPct val="150000"/>
              </a:lnSpc>
              <a:spcBef>
                <a:spcPts val="400"/>
              </a:spcBef>
              <a:spcAft>
                <a:spcPts val="400"/>
              </a:spcAft>
            </a:pPr>
            <a:r>
              <a:rPr lang="pt-BR" sz="2400" dirty="0">
                <a:latin typeface="Arial" panose="020B0604020202020204" pitchFamily="34" charset="0"/>
                <a:cs typeface="Arial" panose="020B0604020202020204" pitchFamily="34" charset="0"/>
              </a:rPr>
              <a:t>§ 2º Denomina-se de processo eletrônico o conjunto de arquivos eletrônicos correspondentes às peças, documentos e atos processuais que tramitam por meio eletrônico, nos termos da Lei nº 11.419, de 19 de dezembro de 2006, formando os autos eletrônicos. (Incluído pela Resolução n° 24/2010)</a:t>
            </a:r>
            <a:endParaRPr lang="pt-BR" sz="2400" b="1" kern="1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58459043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95C99D5B-BA68-5EE7-C88A-3C0C237F4198}"/>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93D52800-BFB3-437C-3C38-F63DA40ACF19}"/>
              </a:ext>
            </a:extLst>
          </p:cNvPr>
          <p:cNvSpPr txBox="1"/>
          <p:nvPr/>
        </p:nvSpPr>
        <p:spPr>
          <a:xfrm>
            <a:off x="256823" y="811369"/>
            <a:ext cx="11475790" cy="397738"/>
          </a:xfrm>
          <a:prstGeom prst="rect">
            <a:avLst/>
          </a:prstGeom>
          <a:noFill/>
        </p:spPr>
        <p:txBody>
          <a:bodyPr wrap="square" rtlCol="0">
            <a:spAutoFit/>
          </a:bodyPr>
          <a:lstStyle/>
          <a:p>
            <a:pPr>
              <a:lnSpc>
                <a:spcPct val="107000"/>
              </a:lnSpc>
              <a:spcAft>
                <a:spcPts val="800"/>
              </a:spcAft>
            </a:pPr>
            <a:r>
              <a:rPr lang="pt-BR" sz="2000" b="1" kern="100" dirty="0">
                <a:effectLst/>
                <a:highlight>
                  <a:srgbClr val="FFFF00"/>
                </a:highlight>
                <a:latin typeface="Arial" panose="020B0604020202020204" pitchFamily="34" charset="0"/>
                <a:ea typeface="Calibri" panose="020F0502020204030204" pitchFamily="34" charset="0"/>
                <a:cs typeface="Arial" panose="020B0604020202020204" pitchFamily="34" charset="0"/>
              </a:rPr>
              <a:t>Controle Interno - </a:t>
            </a:r>
            <a:r>
              <a:rPr lang="pt-BR" sz="2000" b="1" dirty="0">
                <a:effectLst/>
                <a:highlight>
                  <a:srgbClr val="FFFF00"/>
                </a:highlight>
                <a:latin typeface="Arial" panose="020B0604020202020204" pitchFamily="34" charset="0"/>
                <a:ea typeface="Calibri" panose="020F0502020204030204" pitchFamily="34" charset="0"/>
                <a:cs typeface="Arial" panose="020B0604020202020204" pitchFamily="34" charset="0"/>
              </a:rPr>
              <a:t>Em Início de Gestão</a:t>
            </a:r>
            <a:endParaRPr lang="pt-BR" sz="2800" b="1" dirty="0">
              <a:effectLst/>
              <a:highlight>
                <a:srgbClr val="FFFF00"/>
              </a:highlight>
              <a:latin typeface="Arial" panose="020B0604020202020204" pitchFamily="34" charset="0"/>
              <a:ea typeface="Times New Roman" panose="02020603050405020304" pitchFamily="18" charset="0"/>
              <a:cs typeface="Arial" panose="020B0604020202020204" pitchFamily="34" charset="0"/>
            </a:endParaRPr>
          </a:p>
        </p:txBody>
      </p:sp>
      <p:sp>
        <p:nvSpPr>
          <p:cNvPr id="4" name="CaixaDeTexto 3">
            <a:extLst>
              <a:ext uri="{FF2B5EF4-FFF2-40B4-BE49-F238E27FC236}">
                <a16:creationId xmlns:a16="http://schemas.microsoft.com/office/drawing/2014/main" id="{FC653883-BE85-D370-BA95-2AA046B9058F}"/>
              </a:ext>
            </a:extLst>
          </p:cNvPr>
          <p:cNvSpPr txBox="1"/>
          <p:nvPr/>
        </p:nvSpPr>
        <p:spPr>
          <a:xfrm>
            <a:off x="360608" y="1376338"/>
            <a:ext cx="11475791" cy="4575612"/>
          </a:xfrm>
          <a:prstGeom prst="rect">
            <a:avLst/>
          </a:prstGeom>
          <a:noFill/>
        </p:spPr>
        <p:txBody>
          <a:bodyPr wrap="square" rtlCol="0">
            <a:spAutoFit/>
          </a:bodyPr>
          <a:lstStyle/>
          <a:p>
            <a:pPr>
              <a:spcBef>
                <a:spcPts val="400"/>
              </a:spcBef>
              <a:spcAft>
                <a:spcPts val="400"/>
              </a:spcAft>
            </a:pPr>
            <a:r>
              <a:rPr lang="pt-BR" sz="2400" b="1" kern="100" dirty="0">
                <a:effectLst/>
                <a:latin typeface="Arial" panose="020B0604020202020204" pitchFamily="34" charset="0"/>
                <a:ea typeface="Calibri" panose="020F0502020204030204" pitchFamily="34" charset="0"/>
                <a:cs typeface="Arial" panose="020B0604020202020204" pitchFamily="34" charset="0"/>
              </a:rPr>
              <a:t>Do Processo Eletrônico:</a:t>
            </a:r>
          </a:p>
          <a:p>
            <a:pPr marL="715963" indent="-715963"/>
            <a:r>
              <a:rPr lang="pt-BR" sz="2400" kern="100" dirty="0">
                <a:effectLst/>
                <a:latin typeface="Arial" panose="020B0604020202020204" pitchFamily="34" charset="0"/>
                <a:ea typeface="Times New Roman" panose="02020603050405020304" pitchFamily="18" charset="0"/>
                <a:cs typeface="Arial" panose="020B0604020202020204" pitchFamily="34" charset="0"/>
              </a:rPr>
              <a:t>Orientações Gerais</a:t>
            </a:r>
          </a:p>
          <a:p>
            <a:pPr algn="just"/>
            <a:r>
              <a:rPr lang="pt-BR" sz="2400" b="0" i="0" dirty="0">
                <a:effectLst/>
                <a:latin typeface="Arial" panose="020B0604020202020204" pitchFamily="34" charset="0"/>
                <a:cs typeface="Arial" panose="020B0604020202020204" pitchFamily="34" charset="0"/>
              </a:rPr>
              <a:t>Este espaço concentra o acesso às ferramentas e conteúdos relacionados à adoção do processo eletrônico no TCE.</a:t>
            </a:r>
          </a:p>
          <a:p>
            <a:pPr algn="just"/>
            <a:r>
              <a:rPr lang="pt-BR" sz="2400" b="0" i="0" dirty="0">
                <a:effectLst/>
                <a:latin typeface="Arial" panose="020B0604020202020204" pitchFamily="34" charset="0"/>
                <a:cs typeface="Arial" panose="020B0604020202020204" pitchFamily="34" charset="0"/>
              </a:rPr>
              <a:t>Pelo credenciamento</a:t>
            </a:r>
            <a:r>
              <a:rPr lang="pt-BR" sz="2400" b="0" i="0" u="sng" dirty="0">
                <a:effectLst/>
                <a:latin typeface="Arial" panose="020B0604020202020204" pitchFamily="34" charset="0"/>
                <a:cs typeface="Arial" panose="020B0604020202020204" pitchFamily="34" charset="0"/>
              </a:rPr>
              <a:t>, qualquer cidadão, portador de um certificado digital válido segundo o ICP-Brasil, poderá cadastrar-se para ter acesso às funcionalidades do processo eletrônico, q</a:t>
            </a:r>
            <a:r>
              <a:rPr lang="pt-BR" sz="2400" b="0" i="0" dirty="0">
                <a:effectLst/>
                <a:latin typeface="Arial" panose="020B0604020202020204" pitchFamily="34" charset="0"/>
                <a:cs typeface="Arial" panose="020B0604020202020204" pitchFamily="34" charset="0"/>
              </a:rPr>
              <a:t>ue exige certificado digital como única forma de acesso.</a:t>
            </a:r>
          </a:p>
          <a:p>
            <a:pPr algn="just"/>
            <a:r>
              <a:rPr lang="pt-BR" sz="2400" b="0" i="0" dirty="0">
                <a:effectLst/>
                <a:latin typeface="Arial" panose="020B0604020202020204" pitchFamily="34" charset="0"/>
                <a:cs typeface="Arial" panose="020B0604020202020204" pitchFamily="34" charset="0"/>
              </a:rPr>
              <a:t>Pela opção "Processo Eletrônico", o cidadão credenciado pode acompanhar os processos em que é parte ou procurador e enviar suas petições, encaminhar as prestações de contas, consultas e demais expedientes administrativos, receber e responder comunicações, tudo em meio eletrônico, suportado pela segurança provida pelos certificados digitais.</a:t>
            </a:r>
          </a:p>
        </p:txBody>
      </p:sp>
    </p:spTree>
    <p:extLst>
      <p:ext uri="{BB962C8B-B14F-4D97-AF65-F5344CB8AC3E}">
        <p14:creationId xmlns:p14="http://schemas.microsoft.com/office/powerpoint/2010/main" val="302412309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DB3E2782-659C-EB54-86B3-0C3C0CEE5853}"/>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1DFE2913-C775-0966-6BBC-F0C16CABFB4C}"/>
              </a:ext>
            </a:extLst>
          </p:cNvPr>
          <p:cNvSpPr txBox="1"/>
          <p:nvPr/>
        </p:nvSpPr>
        <p:spPr>
          <a:xfrm>
            <a:off x="256823" y="811369"/>
            <a:ext cx="11475790" cy="397738"/>
          </a:xfrm>
          <a:prstGeom prst="rect">
            <a:avLst/>
          </a:prstGeom>
          <a:noFill/>
        </p:spPr>
        <p:txBody>
          <a:bodyPr wrap="square" rtlCol="0">
            <a:spAutoFit/>
          </a:bodyPr>
          <a:lstStyle/>
          <a:p>
            <a:pPr>
              <a:lnSpc>
                <a:spcPct val="107000"/>
              </a:lnSpc>
              <a:spcAft>
                <a:spcPts val="800"/>
              </a:spcAft>
            </a:pPr>
            <a:r>
              <a:rPr lang="pt-BR" sz="2000" b="1" kern="100" dirty="0">
                <a:effectLst/>
                <a:highlight>
                  <a:srgbClr val="FFFF00"/>
                </a:highlight>
                <a:latin typeface="Arial" panose="020B0604020202020204" pitchFamily="34" charset="0"/>
                <a:ea typeface="Calibri" panose="020F0502020204030204" pitchFamily="34" charset="0"/>
                <a:cs typeface="Arial" panose="020B0604020202020204" pitchFamily="34" charset="0"/>
              </a:rPr>
              <a:t>DA PRESTAÇÃO DE CONTAS</a:t>
            </a:r>
            <a:endParaRPr lang="pt-BR" sz="2800" b="1" dirty="0">
              <a:effectLst/>
              <a:highlight>
                <a:srgbClr val="FFFF00"/>
              </a:highlight>
              <a:latin typeface="Arial" panose="020B0604020202020204" pitchFamily="34" charset="0"/>
              <a:ea typeface="Times New Roman" panose="02020603050405020304" pitchFamily="18" charset="0"/>
              <a:cs typeface="Arial" panose="020B0604020202020204" pitchFamily="34" charset="0"/>
            </a:endParaRPr>
          </a:p>
        </p:txBody>
      </p:sp>
      <p:sp>
        <p:nvSpPr>
          <p:cNvPr id="4" name="CaixaDeTexto 3">
            <a:extLst>
              <a:ext uri="{FF2B5EF4-FFF2-40B4-BE49-F238E27FC236}">
                <a16:creationId xmlns:a16="http://schemas.microsoft.com/office/drawing/2014/main" id="{15AC8471-8EDC-7D85-E63E-E5133D58F231}"/>
              </a:ext>
            </a:extLst>
          </p:cNvPr>
          <p:cNvSpPr txBox="1"/>
          <p:nvPr/>
        </p:nvSpPr>
        <p:spPr>
          <a:xfrm>
            <a:off x="358104" y="1840351"/>
            <a:ext cx="11475791" cy="4206280"/>
          </a:xfrm>
          <a:prstGeom prst="rect">
            <a:avLst/>
          </a:prstGeom>
          <a:noFill/>
        </p:spPr>
        <p:txBody>
          <a:bodyPr wrap="square" rtlCol="0">
            <a:spAutoFit/>
          </a:bodyPr>
          <a:lstStyle/>
          <a:p>
            <a:pPr>
              <a:spcBef>
                <a:spcPts val="400"/>
              </a:spcBef>
              <a:spcAft>
                <a:spcPts val="400"/>
              </a:spcAft>
            </a:pPr>
            <a:r>
              <a:rPr lang="pt-BR" sz="2400" b="1" kern="100" dirty="0">
                <a:effectLst/>
                <a:latin typeface="Arial" panose="020B0604020202020204" pitchFamily="34" charset="0"/>
                <a:ea typeface="Calibri" panose="020F0502020204030204" pitchFamily="34" charset="0"/>
                <a:cs typeface="Arial" panose="020B0604020202020204" pitchFamily="34" charset="0"/>
              </a:rPr>
              <a:t>Do Processo Eletrônico:</a:t>
            </a:r>
          </a:p>
          <a:p>
            <a:pPr marL="715963" indent="-715963"/>
            <a:r>
              <a:rPr lang="pt-BR" sz="2400" kern="100" dirty="0">
                <a:effectLst/>
                <a:latin typeface="Arial" panose="020B0604020202020204" pitchFamily="34" charset="0"/>
                <a:ea typeface="Times New Roman" panose="02020603050405020304" pitchFamily="18" charset="0"/>
                <a:cs typeface="Arial" panose="020B0604020202020204" pitchFamily="34" charset="0"/>
              </a:rPr>
              <a:t>Orientações Gerais</a:t>
            </a:r>
          </a:p>
          <a:p>
            <a:pPr algn="just"/>
            <a:r>
              <a:rPr lang="pt-BR" sz="2400" b="0" i="0" dirty="0">
                <a:effectLst/>
                <a:latin typeface="Arial" panose="020B0604020202020204" pitchFamily="34" charset="0"/>
                <a:cs typeface="Arial" panose="020B0604020202020204" pitchFamily="34" charset="0"/>
              </a:rPr>
              <a:t>Os diversos dispositivos legais que dão suporte à adoção do processo eletrônico estão disponíveis na opção "Atos Normativos".</a:t>
            </a:r>
          </a:p>
          <a:p>
            <a:pPr algn="just"/>
            <a:r>
              <a:rPr lang="pt-BR" sz="2400" b="0" i="0" dirty="0">
                <a:effectLst/>
                <a:latin typeface="Arial" panose="020B0604020202020204" pitchFamily="34" charset="0"/>
                <a:cs typeface="Arial" panose="020B0604020202020204" pitchFamily="34" charset="0"/>
              </a:rPr>
              <a:t>Qualquer cidadão, independente de ter se credenciado, pode acompanhar a movimentação de processos no TCE, bastando para isso, cadastrar o número do processo e seu e-mail pela opção "TCE </a:t>
            </a:r>
            <a:r>
              <a:rPr lang="pt-BR" sz="2400" b="0" i="0" dirty="0" err="1">
                <a:effectLst/>
                <a:latin typeface="Arial" panose="020B0604020202020204" pitchFamily="34" charset="0"/>
                <a:cs typeface="Arial" panose="020B0604020202020204" pitchFamily="34" charset="0"/>
              </a:rPr>
              <a:t>Push</a:t>
            </a:r>
            <a:r>
              <a:rPr lang="pt-BR" sz="2400" b="0" i="0" dirty="0">
                <a:effectLst/>
                <a:latin typeface="Arial" panose="020B0604020202020204" pitchFamily="34" charset="0"/>
                <a:cs typeface="Arial" panose="020B0604020202020204" pitchFamily="34" charset="0"/>
              </a:rPr>
              <a:t>", disponível na aba "Acompanhamento Automático de Processos".</a:t>
            </a:r>
          </a:p>
          <a:p>
            <a:pPr algn="just"/>
            <a:r>
              <a:rPr lang="pt-BR" sz="2400" b="0" i="0" dirty="0">
                <a:effectLst/>
                <a:latin typeface="Arial" panose="020B0604020202020204" pitchFamily="34" charset="0"/>
                <a:cs typeface="Arial" panose="020B0604020202020204" pitchFamily="34" charset="0"/>
              </a:rPr>
              <a:t>Com o e-Contas Paraná, o TCE consolida o Programa TCE Digital, disponibilizando às entidades o processo eletrônico</a:t>
            </a:r>
            <a:r>
              <a:rPr lang="pt-BR" sz="2400" b="0" i="0" u="sng" dirty="0">
                <a:effectLst/>
                <a:latin typeface="Arial" panose="020B0604020202020204" pitchFamily="34" charset="0"/>
                <a:cs typeface="Arial" panose="020B0604020202020204" pitchFamily="34" charset="0"/>
              </a:rPr>
              <a:t>, que já é realidade no trâmite interno desde 5 de julho de 2010.</a:t>
            </a:r>
            <a:endParaRPr lang="pt-BR" sz="2400" u="sng"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4322650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C891ECC5-885C-7A02-A876-54B6A6E11AFB}"/>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B50CA26B-AEB1-E50D-C4D3-7104CA2FB931}"/>
              </a:ext>
            </a:extLst>
          </p:cNvPr>
          <p:cNvSpPr txBox="1"/>
          <p:nvPr/>
        </p:nvSpPr>
        <p:spPr>
          <a:xfrm>
            <a:off x="256823" y="811369"/>
            <a:ext cx="11475790" cy="397738"/>
          </a:xfrm>
          <a:prstGeom prst="rect">
            <a:avLst/>
          </a:prstGeom>
          <a:noFill/>
        </p:spPr>
        <p:txBody>
          <a:bodyPr wrap="square" rtlCol="0">
            <a:spAutoFit/>
          </a:bodyPr>
          <a:lstStyle/>
          <a:p>
            <a:pPr>
              <a:lnSpc>
                <a:spcPct val="107000"/>
              </a:lnSpc>
              <a:spcAft>
                <a:spcPts val="800"/>
              </a:spcAft>
            </a:pPr>
            <a:r>
              <a:rPr lang="pt-BR" sz="2000" b="1" kern="100" dirty="0">
                <a:effectLst/>
                <a:highlight>
                  <a:srgbClr val="FFFF00"/>
                </a:highlight>
                <a:latin typeface="Arial" panose="020B0604020202020204" pitchFamily="34" charset="0"/>
                <a:ea typeface="Calibri" panose="020F0502020204030204" pitchFamily="34" charset="0"/>
                <a:cs typeface="Arial" panose="020B0604020202020204" pitchFamily="34" charset="0"/>
              </a:rPr>
              <a:t>EMENTA</a:t>
            </a:r>
            <a:endParaRPr lang="pt-BR" sz="2800" b="1" dirty="0">
              <a:effectLst/>
              <a:highlight>
                <a:srgbClr val="FFFF00"/>
              </a:highlight>
              <a:latin typeface="Arial" panose="020B0604020202020204" pitchFamily="34" charset="0"/>
              <a:ea typeface="Times New Roman" panose="02020603050405020304" pitchFamily="18" charset="0"/>
              <a:cs typeface="Arial" panose="020B0604020202020204" pitchFamily="34" charset="0"/>
            </a:endParaRPr>
          </a:p>
        </p:txBody>
      </p:sp>
      <p:sp>
        <p:nvSpPr>
          <p:cNvPr id="4" name="CaixaDeTexto 3">
            <a:extLst>
              <a:ext uri="{FF2B5EF4-FFF2-40B4-BE49-F238E27FC236}">
                <a16:creationId xmlns:a16="http://schemas.microsoft.com/office/drawing/2014/main" id="{95A65959-A31C-B13E-EFB8-BCD03ABB9151}"/>
              </a:ext>
            </a:extLst>
          </p:cNvPr>
          <p:cNvSpPr txBox="1"/>
          <p:nvPr/>
        </p:nvSpPr>
        <p:spPr>
          <a:xfrm>
            <a:off x="360608" y="1376338"/>
            <a:ext cx="11475791" cy="4021614"/>
          </a:xfrm>
          <a:prstGeom prst="rect">
            <a:avLst/>
          </a:prstGeom>
          <a:noFill/>
        </p:spPr>
        <p:txBody>
          <a:bodyPr wrap="square" rtlCol="0">
            <a:spAutoFit/>
          </a:bodyPr>
          <a:lstStyle/>
          <a:p>
            <a:pPr>
              <a:spcBef>
                <a:spcPts val="400"/>
              </a:spcBef>
              <a:spcAft>
                <a:spcPts val="400"/>
              </a:spcAft>
            </a:pPr>
            <a:r>
              <a:rPr lang="pt-BR" sz="2800" b="1" kern="100" dirty="0">
                <a:effectLst/>
                <a:latin typeface="Arial" panose="020B0604020202020204" pitchFamily="34" charset="0"/>
                <a:ea typeface="Calibri" panose="020F0502020204030204" pitchFamily="34" charset="0"/>
                <a:cs typeface="Arial" panose="020B0604020202020204" pitchFamily="34" charset="0"/>
              </a:rPr>
              <a:t>2 Das Denúncias e Representações</a:t>
            </a:r>
            <a:br>
              <a:rPr lang="pt-BR" sz="2800" b="1" kern="100" dirty="0">
                <a:effectLst/>
                <a:latin typeface="Arial" panose="020B0604020202020204" pitchFamily="34" charset="0"/>
                <a:ea typeface="Calibri" panose="020F0502020204030204" pitchFamily="34" charset="0"/>
                <a:cs typeface="Arial" panose="020B0604020202020204" pitchFamily="34" charset="0"/>
              </a:rPr>
            </a:br>
            <a:r>
              <a:rPr lang="pt-BR" sz="2800" b="1" kern="100" dirty="0">
                <a:effectLst/>
                <a:latin typeface="Arial" panose="020B0604020202020204" pitchFamily="34" charset="0"/>
                <a:ea typeface="Calibri" panose="020F0502020204030204" pitchFamily="34" charset="0"/>
                <a:cs typeface="Arial" panose="020B0604020202020204" pitchFamily="34" charset="0"/>
              </a:rPr>
              <a:t>3 De Auditorias Externas </a:t>
            </a:r>
            <a:br>
              <a:rPr lang="pt-BR" sz="2800" b="1" kern="100" dirty="0">
                <a:effectLst/>
                <a:latin typeface="Arial" panose="020B0604020202020204" pitchFamily="34" charset="0"/>
                <a:ea typeface="Calibri" panose="020F0502020204030204" pitchFamily="34" charset="0"/>
                <a:cs typeface="Arial" panose="020B0604020202020204" pitchFamily="34" charset="0"/>
              </a:rPr>
            </a:br>
            <a:r>
              <a:rPr lang="pt-BR" sz="2800" b="1" kern="100" dirty="0">
                <a:effectLst/>
                <a:latin typeface="Arial" panose="020B0604020202020204" pitchFamily="34" charset="0"/>
                <a:ea typeface="Calibri" panose="020F0502020204030204" pitchFamily="34" charset="0"/>
                <a:cs typeface="Arial" panose="020B0604020202020204" pitchFamily="34" charset="0"/>
              </a:rPr>
              <a:t>4 Do Processo Eletrônico:</a:t>
            </a:r>
          </a:p>
          <a:p>
            <a:pPr marL="715963" indent="-715963"/>
            <a:r>
              <a:rPr lang="pt-BR" sz="2800" kern="100" dirty="0">
                <a:latin typeface="Arial" panose="020B0604020202020204" pitchFamily="34" charset="0"/>
                <a:ea typeface="Calibri" panose="020F0502020204030204" pitchFamily="34" charset="0"/>
                <a:cs typeface="Arial" panose="020B0604020202020204" pitchFamily="34" charset="0"/>
              </a:rPr>
              <a:t>	a) </a:t>
            </a:r>
            <a:r>
              <a:rPr lang="pt-BR" sz="2800" kern="100" dirty="0">
                <a:effectLst/>
                <a:latin typeface="Arial" panose="020B0604020202020204" pitchFamily="34" charset="0"/>
                <a:ea typeface="Calibri" panose="020F0502020204030204" pitchFamily="34" charset="0"/>
                <a:cs typeface="Arial" panose="020B0604020202020204" pitchFamily="34" charset="0"/>
              </a:rPr>
              <a:t>Fundamentação legal</a:t>
            </a:r>
          </a:p>
          <a:p>
            <a:pPr marL="715963" indent="-715963"/>
            <a:r>
              <a:rPr lang="pt-BR" sz="2800" kern="100" dirty="0">
                <a:effectLst/>
                <a:latin typeface="Arial" panose="020B0604020202020204" pitchFamily="34" charset="0"/>
                <a:ea typeface="Calibri" panose="020F0502020204030204" pitchFamily="34" charset="0"/>
                <a:cs typeface="Arial" panose="020B0604020202020204" pitchFamily="34" charset="0"/>
              </a:rPr>
              <a:t>	b) Histórico e evolução</a:t>
            </a:r>
            <a:br>
              <a:rPr lang="pt-BR" sz="2800" kern="100" dirty="0">
                <a:effectLst/>
                <a:latin typeface="Arial" panose="020B0604020202020204" pitchFamily="34" charset="0"/>
                <a:ea typeface="Calibri" panose="020F0502020204030204" pitchFamily="34" charset="0"/>
                <a:cs typeface="Arial" panose="020B0604020202020204" pitchFamily="34" charset="0"/>
              </a:rPr>
            </a:br>
            <a:r>
              <a:rPr lang="pt-BR" sz="2800" kern="100" dirty="0">
                <a:effectLst/>
                <a:latin typeface="Arial" panose="020B0604020202020204" pitchFamily="34" charset="0"/>
                <a:ea typeface="Calibri" panose="020F0502020204030204" pitchFamily="34" charset="0"/>
                <a:cs typeface="Arial" panose="020B0604020202020204" pitchFamily="34" charset="0"/>
              </a:rPr>
              <a:t>c) Regulamentação no TCE/PR</a:t>
            </a:r>
            <a:br>
              <a:rPr lang="pt-BR" sz="2800" kern="100" dirty="0">
                <a:effectLst/>
                <a:latin typeface="Arial" panose="020B0604020202020204" pitchFamily="34" charset="0"/>
                <a:ea typeface="Calibri" panose="020F0502020204030204" pitchFamily="34" charset="0"/>
                <a:cs typeface="Arial" panose="020B0604020202020204" pitchFamily="34" charset="0"/>
              </a:rPr>
            </a:br>
            <a:r>
              <a:rPr lang="pt-BR" sz="2800" kern="100" dirty="0">
                <a:effectLst/>
                <a:latin typeface="Arial" panose="020B0604020202020204" pitchFamily="34" charset="0"/>
                <a:ea typeface="Calibri" panose="020F0502020204030204" pitchFamily="34" charset="0"/>
                <a:cs typeface="Arial" panose="020B0604020202020204" pitchFamily="34" charset="0"/>
              </a:rPr>
              <a:t>d) Benefícios e estatísticas </a:t>
            </a:r>
            <a:br>
              <a:rPr lang="pt-BR" sz="2800" kern="100" dirty="0">
                <a:effectLst/>
                <a:latin typeface="Arial" panose="020B0604020202020204" pitchFamily="34" charset="0"/>
                <a:ea typeface="Calibri" panose="020F0502020204030204" pitchFamily="34" charset="0"/>
                <a:cs typeface="Arial" panose="020B0604020202020204" pitchFamily="34" charset="0"/>
              </a:rPr>
            </a:br>
            <a:r>
              <a:rPr lang="pt-BR" sz="2800" kern="100" dirty="0">
                <a:effectLst/>
                <a:latin typeface="Arial" panose="020B0604020202020204" pitchFamily="34" charset="0"/>
                <a:ea typeface="Calibri" panose="020F0502020204030204" pitchFamily="34" charset="0"/>
                <a:cs typeface="Arial" panose="020B0604020202020204" pitchFamily="34" charset="0"/>
              </a:rPr>
              <a:t>e) Navegação no sistema</a:t>
            </a:r>
            <a:br>
              <a:rPr lang="pt-BR" sz="2800" kern="100" dirty="0">
                <a:effectLst/>
                <a:latin typeface="Arial" panose="020B0604020202020204" pitchFamily="34" charset="0"/>
                <a:ea typeface="Calibri" panose="020F0502020204030204" pitchFamily="34" charset="0"/>
                <a:cs typeface="Arial" panose="020B0604020202020204" pitchFamily="34" charset="0"/>
              </a:rPr>
            </a:br>
            <a:r>
              <a:rPr lang="pt-BR" sz="2800" kern="100" dirty="0">
                <a:effectLst/>
                <a:latin typeface="Arial" panose="020B0604020202020204" pitchFamily="34" charset="0"/>
                <a:ea typeface="Calibri" panose="020F0502020204030204" pitchFamily="34" charset="0"/>
                <a:cs typeface="Arial" panose="020B0604020202020204" pitchFamily="34" charset="0"/>
              </a:rPr>
              <a:t>f) Instruções práticas</a:t>
            </a:r>
            <a:endParaRPr lang="pt-BR" sz="48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82751970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C3E84248-E2E8-D574-B266-6A20B33C8245}"/>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CA38EDDE-EE42-1911-BED2-E9846B5D98E7}"/>
              </a:ext>
            </a:extLst>
          </p:cNvPr>
          <p:cNvSpPr txBox="1"/>
          <p:nvPr/>
        </p:nvSpPr>
        <p:spPr>
          <a:xfrm>
            <a:off x="256823" y="811369"/>
            <a:ext cx="11475790" cy="397738"/>
          </a:xfrm>
          <a:prstGeom prst="rect">
            <a:avLst/>
          </a:prstGeom>
          <a:noFill/>
        </p:spPr>
        <p:txBody>
          <a:bodyPr wrap="square" rtlCol="0">
            <a:spAutoFit/>
          </a:bodyPr>
          <a:lstStyle/>
          <a:p>
            <a:pPr>
              <a:lnSpc>
                <a:spcPct val="107000"/>
              </a:lnSpc>
              <a:spcAft>
                <a:spcPts val="800"/>
              </a:spcAft>
            </a:pPr>
            <a:r>
              <a:rPr lang="pt-BR" sz="2000" b="1" kern="100" dirty="0">
                <a:effectLst/>
                <a:highlight>
                  <a:srgbClr val="FFFF00"/>
                </a:highlight>
                <a:latin typeface="Arial" panose="020B0604020202020204" pitchFamily="34" charset="0"/>
                <a:ea typeface="Calibri" panose="020F0502020204030204" pitchFamily="34" charset="0"/>
                <a:cs typeface="Arial" panose="020B0604020202020204" pitchFamily="34" charset="0"/>
              </a:rPr>
              <a:t>Controle Interno - </a:t>
            </a:r>
            <a:r>
              <a:rPr lang="pt-BR" sz="2000" b="1" dirty="0">
                <a:effectLst/>
                <a:highlight>
                  <a:srgbClr val="FFFF00"/>
                </a:highlight>
                <a:latin typeface="Arial" panose="020B0604020202020204" pitchFamily="34" charset="0"/>
                <a:ea typeface="Calibri" panose="020F0502020204030204" pitchFamily="34" charset="0"/>
                <a:cs typeface="Arial" panose="020B0604020202020204" pitchFamily="34" charset="0"/>
              </a:rPr>
              <a:t>Em Início de Gestão</a:t>
            </a:r>
            <a:endParaRPr lang="pt-BR" sz="2800" b="1" dirty="0">
              <a:effectLst/>
              <a:highlight>
                <a:srgbClr val="FFFF00"/>
              </a:highlight>
              <a:latin typeface="Arial" panose="020B0604020202020204" pitchFamily="34" charset="0"/>
              <a:ea typeface="Times New Roman" panose="02020603050405020304" pitchFamily="18" charset="0"/>
              <a:cs typeface="Arial" panose="020B0604020202020204" pitchFamily="34" charset="0"/>
            </a:endParaRPr>
          </a:p>
        </p:txBody>
      </p:sp>
      <p:sp>
        <p:nvSpPr>
          <p:cNvPr id="4" name="CaixaDeTexto 3">
            <a:extLst>
              <a:ext uri="{FF2B5EF4-FFF2-40B4-BE49-F238E27FC236}">
                <a16:creationId xmlns:a16="http://schemas.microsoft.com/office/drawing/2014/main" id="{4ED67849-0F92-DCF6-7392-97774233579D}"/>
              </a:ext>
            </a:extLst>
          </p:cNvPr>
          <p:cNvSpPr txBox="1"/>
          <p:nvPr/>
        </p:nvSpPr>
        <p:spPr>
          <a:xfrm>
            <a:off x="360608" y="1376338"/>
            <a:ext cx="11475791" cy="933589"/>
          </a:xfrm>
          <a:prstGeom prst="rect">
            <a:avLst/>
          </a:prstGeom>
          <a:noFill/>
        </p:spPr>
        <p:txBody>
          <a:bodyPr wrap="square" rtlCol="0">
            <a:spAutoFit/>
          </a:bodyPr>
          <a:lstStyle/>
          <a:p>
            <a:pPr>
              <a:spcBef>
                <a:spcPts val="400"/>
              </a:spcBef>
              <a:spcAft>
                <a:spcPts val="400"/>
              </a:spcAft>
            </a:pPr>
            <a:r>
              <a:rPr lang="pt-BR" sz="2400" b="1" kern="100" dirty="0">
                <a:effectLst/>
                <a:latin typeface="Arial" panose="020B0604020202020204" pitchFamily="34" charset="0"/>
                <a:ea typeface="Calibri" panose="020F0502020204030204" pitchFamily="34" charset="0"/>
                <a:cs typeface="Arial" panose="020B0604020202020204" pitchFamily="34" charset="0"/>
              </a:rPr>
              <a:t>Do Processo Eletrônico</a:t>
            </a:r>
            <a:endParaRPr lang="pt-BR" sz="2400" b="1" kern="100" dirty="0">
              <a:latin typeface="Arial" panose="020B0604020202020204" pitchFamily="34" charset="0"/>
              <a:ea typeface="Calibri" panose="020F0502020204030204" pitchFamily="34" charset="0"/>
              <a:cs typeface="Arial" panose="020B0604020202020204" pitchFamily="34" charset="0"/>
            </a:endParaRPr>
          </a:p>
          <a:p>
            <a:pPr>
              <a:spcBef>
                <a:spcPts val="400"/>
              </a:spcBef>
              <a:spcAft>
                <a:spcPts val="400"/>
              </a:spcAft>
            </a:pPr>
            <a:endParaRPr lang="pt-BR" sz="2400" b="1" kern="100" dirty="0">
              <a:effectLst/>
              <a:latin typeface="Arial" panose="020B0604020202020204" pitchFamily="34" charset="0"/>
              <a:ea typeface="Calibri" panose="020F0502020204030204" pitchFamily="34" charset="0"/>
              <a:cs typeface="Arial" panose="020B0604020202020204" pitchFamily="34" charset="0"/>
            </a:endParaRPr>
          </a:p>
        </p:txBody>
      </p:sp>
      <p:pic>
        <p:nvPicPr>
          <p:cNvPr id="5" name="Imagem 4">
            <a:extLst>
              <a:ext uri="{FF2B5EF4-FFF2-40B4-BE49-F238E27FC236}">
                <a16:creationId xmlns:a16="http://schemas.microsoft.com/office/drawing/2014/main" id="{EB0C0CBC-0132-DF1E-29DF-6FFBBF7812A3}"/>
              </a:ext>
            </a:extLst>
          </p:cNvPr>
          <p:cNvPicPr>
            <a:picLocks noChangeAspect="1"/>
          </p:cNvPicPr>
          <p:nvPr/>
        </p:nvPicPr>
        <p:blipFill>
          <a:blip r:embed="rId4"/>
          <a:stretch>
            <a:fillRect/>
          </a:stretch>
        </p:blipFill>
        <p:spPr>
          <a:xfrm>
            <a:off x="360609" y="2405062"/>
            <a:ext cx="11372004" cy="2670521"/>
          </a:xfrm>
          <a:prstGeom prst="rect">
            <a:avLst/>
          </a:prstGeom>
        </p:spPr>
      </p:pic>
      <p:sp>
        <p:nvSpPr>
          <p:cNvPr id="6" name="CaixaDeTexto 5">
            <a:extLst>
              <a:ext uri="{FF2B5EF4-FFF2-40B4-BE49-F238E27FC236}">
                <a16:creationId xmlns:a16="http://schemas.microsoft.com/office/drawing/2014/main" id="{4CC82C2B-A742-400B-BF07-13BB44227E44}"/>
              </a:ext>
            </a:extLst>
          </p:cNvPr>
          <p:cNvSpPr txBox="1"/>
          <p:nvPr/>
        </p:nvSpPr>
        <p:spPr>
          <a:xfrm>
            <a:off x="308715" y="5481662"/>
            <a:ext cx="11475791" cy="1097736"/>
          </a:xfrm>
          <a:prstGeom prst="rect">
            <a:avLst/>
          </a:prstGeom>
          <a:noFill/>
        </p:spPr>
        <p:txBody>
          <a:bodyPr wrap="square" rtlCol="0">
            <a:spAutoFit/>
          </a:bodyPr>
          <a:lstStyle/>
          <a:p>
            <a:pPr>
              <a:spcBef>
                <a:spcPts val="400"/>
              </a:spcBef>
              <a:spcAft>
                <a:spcPts val="400"/>
              </a:spcAft>
            </a:pPr>
            <a:r>
              <a:rPr lang="pt-BR" sz="1400" b="1" kern="100" dirty="0">
                <a:latin typeface="Arial" panose="020B0604020202020204" pitchFamily="34" charset="0"/>
                <a:ea typeface="Calibri" panose="020F0502020204030204" pitchFamily="34" charset="0"/>
                <a:cs typeface="Arial" panose="020B0604020202020204" pitchFamily="34" charset="0"/>
              </a:rPr>
              <a:t>Referencias: Aula 04 os processos junto ao TCE PR – Professor Nilson Francisco </a:t>
            </a:r>
            <a:r>
              <a:rPr lang="pt-BR" sz="1400" b="1" kern="100" dirty="0" err="1">
                <a:latin typeface="Arial" panose="020B0604020202020204" pitchFamily="34" charset="0"/>
                <a:ea typeface="Calibri" panose="020F0502020204030204" pitchFamily="34" charset="0"/>
                <a:cs typeface="Arial" panose="020B0604020202020204" pitchFamily="34" charset="0"/>
              </a:rPr>
              <a:t>Tognato</a:t>
            </a:r>
            <a:endParaRPr lang="pt-BR" sz="1400" b="1" kern="100" dirty="0">
              <a:latin typeface="Arial" panose="020B0604020202020204" pitchFamily="34" charset="0"/>
              <a:ea typeface="Calibri" panose="020F0502020204030204" pitchFamily="34" charset="0"/>
              <a:cs typeface="Arial" panose="020B0604020202020204" pitchFamily="34" charset="0"/>
            </a:endParaRPr>
          </a:p>
          <a:p>
            <a:pPr>
              <a:spcBef>
                <a:spcPts val="400"/>
              </a:spcBef>
              <a:spcAft>
                <a:spcPts val="400"/>
              </a:spcAft>
            </a:pPr>
            <a:r>
              <a:rPr lang="pt-BR" sz="1400" b="1" kern="100" dirty="0">
                <a:latin typeface="Arial" panose="020B0604020202020204" pitchFamily="34" charset="0"/>
                <a:ea typeface="Calibri" panose="020F0502020204030204" pitchFamily="34" charset="0"/>
                <a:cs typeface="Arial" panose="020B0604020202020204" pitchFamily="34" charset="0"/>
              </a:rPr>
              <a:t>Site TCE PR</a:t>
            </a:r>
          </a:p>
          <a:p>
            <a:pPr>
              <a:spcBef>
                <a:spcPts val="400"/>
              </a:spcBef>
              <a:spcAft>
                <a:spcPts val="400"/>
              </a:spcAft>
            </a:pPr>
            <a:endParaRPr lang="pt-BR" sz="2400" b="1" kern="1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4663745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380059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202C3B07-F7C1-69FD-D3A8-B3DEEAA0642F}"/>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AE955C86-1661-2608-0CFC-7F4FAA433FF8}"/>
              </a:ext>
            </a:extLst>
          </p:cNvPr>
          <p:cNvSpPr txBox="1"/>
          <p:nvPr/>
        </p:nvSpPr>
        <p:spPr>
          <a:xfrm>
            <a:off x="256823" y="811369"/>
            <a:ext cx="11475790" cy="397738"/>
          </a:xfrm>
          <a:prstGeom prst="rect">
            <a:avLst/>
          </a:prstGeom>
          <a:noFill/>
        </p:spPr>
        <p:txBody>
          <a:bodyPr wrap="square" rtlCol="0">
            <a:spAutoFit/>
          </a:bodyPr>
          <a:lstStyle/>
          <a:p>
            <a:pPr>
              <a:lnSpc>
                <a:spcPct val="107000"/>
              </a:lnSpc>
              <a:spcAft>
                <a:spcPts val="800"/>
              </a:spcAft>
            </a:pPr>
            <a:r>
              <a:rPr lang="pt-BR" sz="2000" b="1" kern="100" dirty="0">
                <a:effectLst/>
                <a:highlight>
                  <a:srgbClr val="FFFF00"/>
                </a:highlight>
                <a:latin typeface="Berlin Sans FB Demi" panose="020E0802020502020306" pitchFamily="34" charset="0"/>
                <a:ea typeface="Calibri" panose="020F0502020204030204" pitchFamily="34" charset="0"/>
                <a:cs typeface="Arial" panose="020B0604020202020204" pitchFamily="34" charset="0"/>
              </a:rPr>
              <a:t>DA PRESTAÇÃO DE CONTAS</a:t>
            </a:r>
            <a:endParaRPr lang="pt-BR" sz="2800" b="1" dirty="0">
              <a:effectLst/>
              <a:highlight>
                <a:srgbClr val="FFFF00"/>
              </a:highlight>
              <a:latin typeface="Berlin Sans FB Demi" panose="020E0802020502020306" pitchFamily="34" charset="0"/>
              <a:ea typeface="Times New Roman" panose="02020603050405020304" pitchFamily="18" charset="0"/>
              <a:cs typeface="Arial" panose="020B0604020202020204" pitchFamily="34" charset="0"/>
            </a:endParaRPr>
          </a:p>
        </p:txBody>
      </p:sp>
      <p:sp>
        <p:nvSpPr>
          <p:cNvPr id="4" name="CaixaDeTexto 3">
            <a:extLst>
              <a:ext uri="{FF2B5EF4-FFF2-40B4-BE49-F238E27FC236}">
                <a16:creationId xmlns:a16="http://schemas.microsoft.com/office/drawing/2014/main" id="{A2B68D0D-8E4C-C37F-DC01-63C2933944A6}"/>
              </a:ext>
            </a:extLst>
          </p:cNvPr>
          <p:cNvSpPr txBox="1"/>
          <p:nvPr/>
        </p:nvSpPr>
        <p:spPr>
          <a:xfrm>
            <a:off x="372639" y="1713222"/>
            <a:ext cx="11475791" cy="3785652"/>
          </a:xfrm>
          <a:prstGeom prst="rect">
            <a:avLst/>
          </a:prstGeom>
          <a:noFill/>
        </p:spPr>
        <p:txBody>
          <a:bodyPr wrap="square" rtlCol="0">
            <a:spAutoFit/>
          </a:bodyPr>
          <a:lstStyle/>
          <a:p>
            <a:pPr algn="just"/>
            <a:endParaRPr lang="pt-BR" sz="2400" kern="100" dirty="0">
              <a:effectLst/>
              <a:latin typeface="Arial" panose="020B0604020202020204" pitchFamily="34" charset="0"/>
              <a:ea typeface="Calibri" panose="020F0502020204030204" pitchFamily="34" charset="0"/>
              <a:cs typeface="Arial" panose="020B0604020202020204" pitchFamily="34" charset="0"/>
            </a:endParaRPr>
          </a:p>
          <a:p>
            <a:pPr algn="just"/>
            <a:r>
              <a:rPr lang="pt-BR" sz="2400" kern="100" dirty="0">
                <a:effectLst/>
                <a:latin typeface="Arial" panose="020B0604020202020204" pitchFamily="34" charset="0"/>
                <a:ea typeface="Calibri" panose="020F0502020204030204" pitchFamily="34" charset="0"/>
                <a:cs typeface="Arial" panose="020B0604020202020204" pitchFamily="34" charset="0"/>
              </a:rPr>
              <a:t>Fundamentação e motivações</a:t>
            </a:r>
          </a:p>
          <a:p>
            <a:pPr algn="just"/>
            <a:endParaRPr lang="pt-BR" sz="2400" kern="100" dirty="0">
              <a:latin typeface="Arial" panose="020B0604020202020204" pitchFamily="34" charset="0"/>
              <a:ea typeface="Calibri" panose="020F0502020204030204" pitchFamily="34" charset="0"/>
              <a:cs typeface="Arial" panose="020B0604020202020204" pitchFamily="34" charset="0"/>
            </a:endParaRPr>
          </a:p>
          <a:p>
            <a:pPr algn="just"/>
            <a:r>
              <a:rPr lang="pt-BR" sz="2400" kern="100" dirty="0">
                <a:effectLst/>
                <a:latin typeface="Arial" panose="020B0604020202020204" pitchFamily="34" charset="0"/>
                <a:ea typeface="Calibri" panose="020F0502020204030204" pitchFamily="34" charset="0"/>
                <a:cs typeface="Arial" panose="020B0604020202020204" pitchFamily="34" charset="0"/>
              </a:rPr>
              <a:t>Constituição Federal de 1988</a:t>
            </a:r>
          </a:p>
          <a:p>
            <a:pPr algn="just"/>
            <a:r>
              <a:rPr lang="pt-BR" sz="2400" kern="100" dirty="0">
                <a:latin typeface="Arial" panose="020B0604020202020204" pitchFamily="34" charset="0"/>
                <a:ea typeface="Calibri" panose="020F0502020204030204" pitchFamily="34" charset="0"/>
                <a:cs typeface="Arial" panose="020B0604020202020204" pitchFamily="34" charset="0"/>
              </a:rPr>
              <a:t>Constituição Estatual de 1989</a:t>
            </a:r>
          </a:p>
          <a:p>
            <a:pPr algn="just"/>
            <a:r>
              <a:rPr lang="pt-BR" sz="2400" kern="100" dirty="0">
                <a:effectLst/>
                <a:latin typeface="Arial" panose="020B0604020202020204" pitchFamily="34" charset="0"/>
                <a:ea typeface="Calibri" panose="020F0502020204030204" pitchFamily="34" charset="0"/>
                <a:cs typeface="Arial" panose="020B0604020202020204" pitchFamily="34" charset="0"/>
              </a:rPr>
              <a:t>Lei Orgânica de Cada Município</a:t>
            </a:r>
          </a:p>
          <a:p>
            <a:pPr algn="just"/>
            <a:r>
              <a:rPr lang="pt-BR" sz="2400" kern="100" dirty="0">
                <a:latin typeface="Arial" panose="020B0604020202020204" pitchFamily="34" charset="0"/>
                <a:ea typeface="Calibri" panose="020F0502020204030204" pitchFamily="34" charset="0"/>
                <a:cs typeface="Arial" panose="020B0604020202020204" pitchFamily="34" charset="0"/>
              </a:rPr>
              <a:t>Lei Orgânica do TCE</a:t>
            </a:r>
          </a:p>
          <a:p>
            <a:pPr algn="just"/>
            <a:r>
              <a:rPr lang="pt-BR" sz="2400" kern="100" dirty="0">
                <a:effectLst/>
                <a:latin typeface="Arial" panose="020B0604020202020204" pitchFamily="34" charset="0"/>
                <a:ea typeface="Calibri" panose="020F0502020204030204" pitchFamily="34" charset="0"/>
                <a:cs typeface="Arial" panose="020B0604020202020204" pitchFamily="34" charset="0"/>
              </a:rPr>
              <a:t>Lei Federal nº 4.320/64</a:t>
            </a:r>
          </a:p>
          <a:p>
            <a:pPr algn="just"/>
            <a:r>
              <a:rPr lang="pt-BR" sz="2400" kern="100" dirty="0">
                <a:latin typeface="Arial" panose="020B0604020202020204" pitchFamily="34" charset="0"/>
                <a:ea typeface="Calibri" panose="020F0502020204030204" pitchFamily="34" charset="0"/>
                <a:cs typeface="Arial" panose="020B0604020202020204" pitchFamily="34" charset="0"/>
              </a:rPr>
              <a:t>Lei Complementar 101/2000</a:t>
            </a:r>
          </a:p>
          <a:p>
            <a:pPr algn="just"/>
            <a:r>
              <a:rPr lang="pt-BR" sz="2400" kern="100" dirty="0">
                <a:effectLst/>
                <a:latin typeface="Arial" panose="020B0604020202020204" pitchFamily="34" charset="0"/>
                <a:ea typeface="Calibri" panose="020F0502020204030204" pitchFamily="34" charset="0"/>
                <a:cs typeface="Arial" panose="020B0604020202020204" pitchFamily="34" charset="0"/>
              </a:rPr>
              <a:t>Demais normas aplicáveis</a:t>
            </a:r>
          </a:p>
        </p:txBody>
      </p:sp>
    </p:spTree>
    <p:extLst>
      <p:ext uri="{BB962C8B-B14F-4D97-AF65-F5344CB8AC3E}">
        <p14:creationId xmlns:p14="http://schemas.microsoft.com/office/powerpoint/2010/main" val="40796911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9B2CA95B-0E66-329B-2BCB-A5727693F4CC}"/>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1AF33ABE-7F9D-5B71-61CB-A484F091E86E}"/>
              </a:ext>
            </a:extLst>
          </p:cNvPr>
          <p:cNvSpPr txBox="1"/>
          <p:nvPr/>
        </p:nvSpPr>
        <p:spPr>
          <a:xfrm>
            <a:off x="256823" y="811369"/>
            <a:ext cx="11475790" cy="397738"/>
          </a:xfrm>
          <a:prstGeom prst="rect">
            <a:avLst/>
          </a:prstGeom>
          <a:noFill/>
        </p:spPr>
        <p:txBody>
          <a:bodyPr wrap="square" rtlCol="0">
            <a:spAutoFit/>
          </a:bodyPr>
          <a:lstStyle/>
          <a:p>
            <a:pPr>
              <a:lnSpc>
                <a:spcPct val="107000"/>
              </a:lnSpc>
              <a:spcAft>
                <a:spcPts val="800"/>
              </a:spcAft>
            </a:pPr>
            <a:r>
              <a:rPr lang="pt-BR" sz="2000" b="1" kern="100" dirty="0">
                <a:highlight>
                  <a:srgbClr val="FFFF00"/>
                </a:highlight>
                <a:latin typeface="Berlin Sans FB Demi" panose="020E0802020502020306" pitchFamily="34" charset="0"/>
                <a:ea typeface="Times New Roman" panose="02020603050405020304" pitchFamily="18" charset="0"/>
                <a:cs typeface="Arial" panose="020B0604020202020204" pitchFamily="34" charset="0"/>
              </a:rPr>
              <a:t>DA PRESTAÇÃO DE CONTAS</a:t>
            </a:r>
            <a:endParaRPr lang="pt-BR" sz="2800" b="1" dirty="0">
              <a:highlight>
                <a:srgbClr val="FFFF00"/>
              </a:highlight>
              <a:latin typeface="Berlin Sans FB Demi" panose="020E0802020502020306" pitchFamily="34" charset="0"/>
              <a:ea typeface="Times New Roman" panose="02020603050405020304" pitchFamily="18" charset="0"/>
              <a:cs typeface="Arial" panose="020B0604020202020204" pitchFamily="34" charset="0"/>
            </a:endParaRPr>
          </a:p>
        </p:txBody>
      </p:sp>
      <p:sp>
        <p:nvSpPr>
          <p:cNvPr id="4" name="CaixaDeTexto 3">
            <a:extLst>
              <a:ext uri="{FF2B5EF4-FFF2-40B4-BE49-F238E27FC236}">
                <a16:creationId xmlns:a16="http://schemas.microsoft.com/office/drawing/2014/main" id="{8FF9086E-B33A-DE48-C9AE-C560E3C24BAF}"/>
              </a:ext>
            </a:extLst>
          </p:cNvPr>
          <p:cNvSpPr txBox="1"/>
          <p:nvPr/>
        </p:nvSpPr>
        <p:spPr>
          <a:xfrm>
            <a:off x="360608" y="1376338"/>
            <a:ext cx="11475791" cy="4154984"/>
          </a:xfrm>
          <a:prstGeom prst="rect">
            <a:avLst/>
          </a:prstGeom>
          <a:noFill/>
        </p:spPr>
        <p:txBody>
          <a:bodyPr wrap="square" rtlCol="0">
            <a:spAutoFit/>
          </a:bodyPr>
          <a:lstStyle/>
          <a:p>
            <a:pPr algn="just"/>
            <a:endParaRPr lang="pt-BR" sz="2400" b="1" kern="100" dirty="0">
              <a:effectLst/>
              <a:latin typeface="Arial" panose="020B0604020202020204" pitchFamily="34" charset="0"/>
              <a:ea typeface="Calibri" panose="020F0502020204030204" pitchFamily="34" charset="0"/>
              <a:cs typeface="Arial" panose="020B0604020202020204" pitchFamily="34" charset="0"/>
            </a:endParaRPr>
          </a:p>
          <a:p>
            <a:pPr algn="just"/>
            <a:r>
              <a:rPr lang="pt-BR" sz="2400" b="1" kern="100" dirty="0">
                <a:effectLst/>
                <a:latin typeface="Arial" panose="020B0604020202020204" pitchFamily="34" charset="0"/>
                <a:ea typeface="Calibri" panose="020F0502020204030204" pitchFamily="34" charset="0"/>
                <a:cs typeface="Arial" panose="020B0604020202020204" pitchFamily="34" charset="0"/>
              </a:rPr>
              <a:t>Fundamentação e motivações</a:t>
            </a:r>
          </a:p>
          <a:p>
            <a:pPr algn="just"/>
            <a:endParaRPr lang="pt-BR" sz="2400" kern="100" dirty="0">
              <a:effectLst/>
              <a:latin typeface="Arial" panose="020B0604020202020204" pitchFamily="34" charset="0"/>
              <a:ea typeface="Calibri" panose="020F0502020204030204" pitchFamily="34" charset="0"/>
              <a:cs typeface="Arial" panose="020B0604020202020204" pitchFamily="34" charset="0"/>
            </a:endParaRPr>
          </a:p>
          <a:p>
            <a:pPr algn="just"/>
            <a:endParaRPr lang="pt-BR" sz="2400" kern="100" dirty="0">
              <a:effectLst/>
              <a:latin typeface="Arial" panose="020B0604020202020204" pitchFamily="34" charset="0"/>
              <a:ea typeface="Calibri" panose="020F0502020204030204" pitchFamily="34" charset="0"/>
              <a:cs typeface="Arial" panose="020B0604020202020204" pitchFamily="34" charset="0"/>
            </a:endParaRPr>
          </a:p>
          <a:p>
            <a:pPr algn="just"/>
            <a:r>
              <a:rPr lang="pt-BR" sz="2400" kern="100" dirty="0">
                <a:latin typeface="Arial" panose="020B0604020202020204" pitchFamily="34" charset="0"/>
                <a:ea typeface="Calibri" panose="020F0502020204030204" pitchFamily="34" charset="0"/>
                <a:cs typeface="Arial" panose="020B0604020202020204" pitchFamily="34" charset="0"/>
              </a:rPr>
              <a:t>Constituição Federal 88 em seu artigo 70 nos trás que: </a:t>
            </a:r>
          </a:p>
          <a:p>
            <a:pPr algn="just"/>
            <a:endParaRPr lang="pt-BR" sz="2400" kern="100" dirty="0">
              <a:latin typeface="Arial" panose="020B0604020202020204" pitchFamily="34" charset="0"/>
              <a:ea typeface="Calibri" panose="020F0502020204030204" pitchFamily="34" charset="0"/>
              <a:cs typeface="Arial" panose="020B0604020202020204" pitchFamily="34" charset="0"/>
            </a:endParaRPr>
          </a:p>
          <a:p>
            <a:pPr algn="just"/>
            <a:r>
              <a:rPr lang="pt-BR" sz="2400" i="1" dirty="0">
                <a:solidFill>
                  <a:srgbClr val="000000"/>
                </a:solidFill>
                <a:effectLst/>
                <a:latin typeface="Arial" panose="020B0604020202020204" pitchFamily="34" charset="0"/>
              </a:rPr>
              <a:t>A fiscalização contábil, financeira, orçamentária, operacional e patrimonial</a:t>
            </a:r>
            <a:r>
              <a:rPr lang="pt-BR" sz="2400" i="0" dirty="0">
                <a:solidFill>
                  <a:srgbClr val="000000"/>
                </a:solidFill>
                <a:effectLst/>
                <a:latin typeface="Arial" panose="020B0604020202020204" pitchFamily="34" charset="0"/>
              </a:rPr>
              <a:t> </a:t>
            </a:r>
            <a:r>
              <a:rPr lang="pt-BR" sz="2400" b="1" i="0" u="sng" dirty="0">
                <a:solidFill>
                  <a:srgbClr val="000000"/>
                </a:solidFill>
                <a:effectLst/>
                <a:latin typeface="Arial" panose="020B0604020202020204" pitchFamily="34" charset="0"/>
              </a:rPr>
              <a:t>da</a:t>
            </a:r>
            <a:r>
              <a:rPr lang="pt-BR" sz="2400" b="0" i="0" dirty="0">
                <a:solidFill>
                  <a:srgbClr val="000000"/>
                </a:solidFill>
                <a:effectLst/>
                <a:latin typeface="Arial" panose="020B0604020202020204" pitchFamily="34" charset="0"/>
              </a:rPr>
              <a:t> </a:t>
            </a:r>
            <a:r>
              <a:rPr lang="pt-BR" sz="2400" b="1" i="0" u="sng" dirty="0">
                <a:solidFill>
                  <a:srgbClr val="000000"/>
                </a:solidFill>
                <a:effectLst/>
                <a:latin typeface="Arial" panose="020B0604020202020204" pitchFamily="34" charset="0"/>
              </a:rPr>
              <a:t>União</a:t>
            </a:r>
            <a:r>
              <a:rPr lang="pt-BR" sz="2400" b="0" i="0" dirty="0">
                <a:solidFill>
                  <a:srgbClr val="000000"/>
                </a:solidFill>
                <a:effectLst/>
                <a:latin typeface="Arial" panose="020B0604020202020204" pitchFamily="34" charset="0"/>
              </a:rPr>
              <a:t> e das entidades da administração direta e indireta, </a:t>
            </a:r>
            <a:r>
              <a:rPr lang="pt-BR" sz="2400" b="1" u="sng" dirty="0">
                <a:solidFill>
                  <a:srgbClr val="000000"/>
                </a:solidFill>
                <a:effectLst/>
                <a:latin typeface="Arial" panose="020B0604020202020204" pitchFamily="34" charset="0"/>
              </a:rPr>
              <a:t>quanto à legalidade, legitimidade, economicidade</a:t>
            </a:r>
            <a:r>
              <a:rPr lang="pt-BR" sz="2400" b="0" i="0" dirty="0">
                <a:solidFill>
                  <a:srgbClr val="000000"/>
                </a:solidFill>
                <a:effectLst/>
                <a:latin typeface="Arial" panose="020B0604020202020204" pitchFamily="34" charset="0"/>
              </a:rPr>
              <a:t>, aplicação das subvenções e renúncia de receitas</a:t>
            </a:r>
            <a:r>
              <a:rPr lang="pt-BR" sz="2400" b="0" i="0" dirty="0">
                <a:effectLst/>
                <a:latin typeface="Arial" panose="020B0604020202020204" pitchFamily="34" charset="0"/>
              </a:rPr>
              <a:t>, </a:t>
            </a:r>
            <a:r>
              <a:rPr lang="pt-BR" sz="2400" i="1" dirty="0">
                <a:effectLst/>
                <a:latin typeface="Arial" panose="020B0604020202020204" pitchFamily="34" charset="0"/>
              </a:rPr>
              <a:t>será exercida pelo </a:t>
            </a:r>
            <a:r>
              <a:rPr lang="pt-BR" sz="2400" b="1" i="1" u="sng" dirty="0">
                <a:effectLst/>
                <a:latin typeface="Arial" panose="020B0604020202020204" pitchFamily="34" charset="0"/>
              </a:rPr>
              <a:t>Congresso Nacional,</a:t>
            </a:r>
            <a:r>
              <a:rPr lang="pt-BR" sz="2400" dirty="0">
                <a:effectLst/>
                <a:latin typeface="Arial" panose="020B0604020202020204" pitchFamily="34" charset="0"/>
              </a:rPr>
              <a:t> </a:t>
            </a:r>
            <a:r>
              <a:rPr lang="pt-BR" sz="2400" i="1" dirty="0">
                <a:effectLst/>
                <a:latin typeface="Arial" panose="020B0604020202020204" pitchFamily="34" charset="0"/>
              </a:rPr>
              <a:t>mediante controle externo, e pelo sistema de controle interno de cada Poder</a:t>
            </a:r>
            <a:r>
              <a:rPr lang="pt-BR" sz="2400" i="0" dirty="0">
                <a:effectLst/>
                <a:latin typeface="Arial" panose="020B0604020202020204" pitchFamily="34" charset="0"/>
              </a:rPr>
              <a:t>.</a:t>
            </a:r>
            <a:endParaRPr lang="pt-BR" sz="2400" kern="1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1718187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E9483013-21E2-926A-8CD8-850EA85755AB}"/>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8C28FFB5-B6A4-0E45-17CB-53434E85AF2F}"/>
              </a:ext>
            </a:extLst>
          </p:cNvPr>
          <p:cNvSpPr txBox="1"/>
          <p:nvPr/>
        </p:nvSpPr>
        <p:spPr>
          <a:xfrm>
            <a:off x="256823" y="811369"/>
            <a:ext cx="11475790" cy="395365"/>
          </a:xfrm>
          <a:prstGeom prst="rect">
            <a:avLst/>
          </a:prstGeom>
          <a:noFill/>
        </p:spPr>
        <p:txBody>
          <a:bodyPr wrap="square" rtlCol="0">
            <a:spAutoFit/>
          </a:bodyPr>
          <a:lstStyle/>
          <a:p>
            <a:pPr>
              <a:lnSpc>
                <a:spcPct val="107000"/>
              </a:lnSpc>
              <a:spcAft>
                <a:spcPts val="800"/>
              </a:spcAft>
            </a:pPr>
            <a:r>
              <a:rPr lang="pt-BR" sz="2000" b="1" kern="100" dirty="0">
                <a:highlight>
                  <a:srgbClr val="FFFF00"/>
                </a:highlight>
                <a:latin typeface="Berlin Sans FB Demi" panose="020E0802020502020306" pitchFamily="34" charset="0"/>
                <a:ea typeface="Times New Roman" panose="02020603050405020304" pitchFamily="18" charset="0"/>
                <a:cs typeface="Arial" panose="020B0604020202020204" pitchFamily="34" charset="0"/>
              </a:rPr>
              <a:t>DA PRESTAÇÃO DE CONTAS</a:t>
            </a:r>
            <a:endParaRPr lang="pt-BR" sz="2800" b="1" dirty="0">
              <a:highlight>
                <a:srgbClr val="FFFF00"/>
              </a:highlight>
              <a:latin typeface="Berlin Sans FB Demi" panose="020E0802020502020306" pitchFamily="34" charset="0"/>
              <a:ea typeface="Times New Roman" panose="02020603050405020304" pitchFamily="18" charset="0"/>
              <a:cs typeface="Arial" panose="020B0604020202020204" pitchFamily="34" charset="0"/>
            </a:endParaRPr>
          </a:p>
        </p:txBody>
      </p:sp>
      <p:sp>
        <p:nvSpPr>
          <p:cNvPr id="4" name="CaixaDeTexto 3">
            <a:extLst>
              <a:ext uri="{FF2B5EF4-FFF2-40B4-BE49-F238E27FC236}">
                <a16:creationId xmlns:a16="http://schemas.microsoft.com/office/drawing/2014/main" id="{7FD0545C-57A4-72D4-6A51-41E5DC0EC222}"/>
              </a:ext>
            </a:extLst>
          </p:cNvPr>
          <p:cNvSpPr txBox="1"/>
          <p:nvPr/>
        </p:nvSpPr>
        <p:spPr>
          <a:xfrm>
            <a:off x="372639" y="1797444"/>
            <a:ext cx="11475791" cy="3785652"/>
          </a:xfrm>
          <a:prstGeom prst="rect">
            <a:avLst/>
          </a:prstGeom>
          <a:noFill/>
        </p:spPr>
        <p:txBody>
          <a:bodyPr wrap="square" rtlCol="0">
            <a:spAutoFit/>
          </a:bodyPr>
          <a:lstStyle/>
          <a:p>
            <a:pPr algn="just"/>
            <a:r>
              <a:rPr lang="pt-BR" sz="2400" b="1" kern="100" dirty="0">
                <a:effectLst/>
                <a:latin typeface="Arial" panose="020B0604020202020204" pitchFamily="34" charset="0"/>
                <a:ea typeface="Calibri" panose="020F0502020204030204" pitchFamily="34" charset="0"/>
                <a:cs typeface="Arial" panose="020B0604020202020204" pitchFamily="34" charset="0"/>
              </a:rPr>
              <a:t>Fundamentação e motivações</a:t>
            </a:r>
          </a:p>
          <a:p>
            <a:pPr algn="just"/>
            <a:endParaRPr lang="pt-BR" sz="2400" kern="100" dirty="0">
              <a:latin typeface="Arial" panose="020B0604020202020204" pitchFamily="34" charset="0"/>
              <a:ea typeface="Calibri" panose="020F0502020204030204" pitchFamily="34" charset="0"/>
              <a:cs typeface="Arial" panose="020B0604020202020204" pitchFamily="34" charset="0"/>
            </a:endParaRPr>
          </a:p>
          <a:p>
            <a:pPr algn="just"/>
            <a:r>
              <a:rPr lang="pt-BR" sz="2400" kern="100" dirty="0">
                <a:effectLst/>
                <a:latin typeface="Arial" panose="020B0604020202020204" pitchFamily="34" charset="0"/>
                <a:ea typeface="Calibri" panose="020F0502020204030204" pitchFamily="34" charset="0"/>
                <a:cs typeface="Arial" panose="020B0604020202020204" pitchFamily="34" charset="0"/>
              </a:rPr>
              <a:t>Quem Deve Prestar contas?</a:t>
            </a:r>
          </a:p>
          <a:p>
            <a:pPr algn="just"/>
            <a:endParaRPr lang="pt-BR" sz="2400" kern="100" dirty="0">
              <a:effectLst/>
              <a:latin typeface="Arial" panose="020B0604020202020204" pitchFamily="34" charset="0"/>
              <a:ea typeface="Calibri" panose="020F0502020204030204" pitchFamily="34" charset="0"/>
              <a:cs typeface="Arial" panose="020B0604020202020204" pitchFamily="34" charset="0"/>
            </a:endParaRPr>
          </a:p>
          <a:p>
            <a:pPr algn="just"/>
            <a:r>
              <a:rPr lang="pt-BR" sz="2400" kern="100" dirty="0">
                <a:effectLst/>
                <a:latin typeface="Arial" panose="020B0604020202020204" pitchFamily="34" charset="0"/>
                <a:ea typeface="Calibri" panose="020F0502020204030204" pitchFamily="34" charset="0"/>
                <a:cs typeface="Arial" panose="020B0604020202020204" pitchFamily="34" charset="0"/>
              </a:rPr>
              <a:t>Parágrafo </a:t>
            </a:r>
            <a:r>
              <a:rPr lang="pt-BR" sz="2400" kern="100" dirty="0">
                <a:latin typeface="Arial" panose="020B0604020202020204" pitchFamily="34" charset="0"/>
                <a:ea typeface="Calibri" panose="020F0502020204030204" pitchFamily="34" charset="0"/>
                <a:cs typeface="Arial" panose="020B0604020202020204" pitchFamily="34" charset="0"/>
              </a:rPr>
              <a:t>ú</a:t>
            </a:r>
            <a:r>
              <a:rPr lang="pt-BR" sz="2400" kern="100" dirty="0">
                <a:effectLst/>
                <a:latin typeface="Arial" panose="020B0604020202020204" pitchFamily="34" charset="0"/>
                <a:ea typeface="Calibri" panose="020F0502020204030204" pitchFamily="34" charset="0"/>
                <a:cs typeface="Arial" panose="020B0604020202020204" pitchFamily="34" charset="0"/>
              </a:rPr>
              <a:t>nico:</a:t>
            </a:r>
          </a:p>
          <a:p>
            <a:pPr algn="just"/>
            <a:endParaRPr lang="pt-BR" sz="2400" kern="100" dirty="0">
              <a:effectLst/>
              <a:latin typeface="Arial" panose="020B0604020202020204" pitchFamily="34" charset="0"/>
              <a:ea typeface="Calibri" panose="020F0502020204030204" pitchFamily="34" charset="0"/>
              <a:cs typeface="Arial" panose="020B0604020202020204" pitchFamily="34" charset="0"/>
            </a:endParaRPr>
          </a:p>
          <a:p>
            <a:pPr algn="just"/>
            <a:r>
              <a:rPr lang="pt-BR" sz="2400" i="1" u="sng" dirty="0">
                <a:solidFill>
                  <a:srgbClr val="000000"/>
                </a:solidFill>
                <a:effectLst/>
                <a:latin typeface="Arial" panose="020B0604020202020204" pitchFamily="34" charset="0"/>
              </a:rPr>
              <a:t>Prestará contas qualquer pessoa física ou jurídica, pública ou privada</a:t>
            </a:r>
            <a:r>
              <a:rPr lang="pt-BR" sz="2400" b="0" i="0" dirty="0">
                <a:solidFill>
                  <a:srgbClr val="000000"/>
                </a:solidFill>
                <a:effectLst/>
                <a:latin typeface="Arial" panose="020B0604020202020204" pitchFamily="34" charset="0"/>
              </a:rPr>
              <a:t>, </a:t>
            </a:r>
            <a:r>
              <a:rPr lang="pt-BR" sz="2400" b="0" i="0" dirty="0">
                <a:solidFill>
                  <a:schemeClr val="accent1">
                    <a:lumMod val="50000"/>
                  </a:schemeClr>
                </a:solidFill>
                <a:effectLst/>
                <a:latin typeface="Arial" panose="020B0604020202020204" pitchFamily="34" charset="0"/>
              </a:rPr>
              <a:t>que utilize, arrecade, guarde, gerencie ou administre dinheiros, bens e valores públicos ou pelos quais a União responda, ou que, em nome desta, assuma obrigações de natureza pecuniária.</a:t>
            </a:r>
            <a:endParaRPr lang="pt-BR" sz="2400" kern="100" dirty="0">
              <a:solidFill>
                <a:schemeClr val="accent1">
                  <a:lumMod val="50000"/>
                </a:schemeClr>
              </a:solidFill>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9566010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1801D0C6-319C-18E6-526E-C9FAB48FB44B}"/>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FB2BE6C3-2A5D-5C85-C740-B2201A96F183}"/>
              </a:ext>
            </a:extLst>
          </p:cNvPr>
          <p:cNvSpPr txBox="1"/>
          <p:nvPr/>
        </p:nvSpPr>
        <p:spPr>
          <a:xfrm>
            <a:off x="256823" y="811369"/>
            <a:ext cx="11475790" cy="395365"/>
          </a:xfrm>
          <a:prstGeom prst="rect">
            <a:avLst/>
          </a:prstGeom>
          <a:noFill/>
        </p:spPr>
        <p:txBody>
          <a:bodyPr wrap="square" rtlCol="0">
            <a:spAutoFit/>
          </a:bodyPr>
          <a:lstStyle/>
          <a:p>
            <a:pPr>
              <a:lnSpc>
                <a:spcPct val="107000"/>
              </a:lnSpc>
              <a:spcAft>
                <a:spcPts val="800"/>
              </a:spcAft>
            </a:pPr>
            <a:r>
              <a:rPr lang="pt-BR" sz="2000" b="1" kern="100" dirty="0">
                <a:highlight>
                  <a:srgbClr val="FFFF00"/>
                </a:highlight>
                <a:latin typeface="Berlin Sans FB Demi" panose="020E0802020502020306" pitchFamily="34" charset="0"/>
                <a:ea typeface="Times New Roman" panose="02020603050405020304" pitchFamily="18" charset="0"/>
                <a:cs typeface="Arial" panose="020B0604020202020204" pitchFamily="34" charset="0"/>
              </a:rPr>
              <a:t>DA PRESTAÇÃO DE CONTAS</a:t>
            </a:r>
            <a:endParaRPr lang="pt-BR" sz="2800" b="1" dirty="0">
              <a:effectLst/>
              <a:highlight>
                <a:srgbClr val="FFFF00"/>
              </a:highlight>
              <a:latin typeface="Berlin Sans FB Demi" panose="020E0802020502020306" pitchFamily="34" charset="0"/>
              <a:ea typeface="Times New Roman" panose="02020603050405020304" pitchFamily="18" charset="0"/>
              <a:cs typeface="Arial" panose="020B0604020202020204" pitchFamily="34" charset="0"/>
            </a:endParaRPr>
          </a:p>
        </p:txBody>
      </p:sp>
      <p:sp>
        <p:nvSpPr>
          <p:cNvPr id="4" name="CaixaDeTexto 3">
            <a:extLst>
              <a:ext uri="{FF2B5EF4-FFF2-40B4-BE49-F238E27FC236}">
                <a16:creationId xmlns:a16="http://schemas.microsoft.com/office/drawing/2014/main" id="{F415F1A0-2039-4222-ACD6-EE645988C2FE}"/>
              </a:ext>
            </a:extLst>
          </p:cNvPr>
          <p:cNvSpPr txBox="1"/>
          <p:nvPr/>
        </p:nvSpPr>
        <p:spPr>
          <a:xfrm>
            <a:off x="360608" y="1376338"/>
            <a:ext cx="11475791" cy="5186035"/>
          </a:xfrm>
          <a:prstGeom prst="rect">
            <a:avLst/>
          </a:prstGeom>
          <a:noFill/>
        </p:spPr>
        <p:txBody>
          <a:bodyPr wrap="square" rtlCol="0">
            <a:spAutoFit/>
          </a:bodyPr>
          <a:lstStyle/>
          <a:p>
            <a:pPr algn="just"/>
            <a:r>
              <a:rPr lang="pt-BR" sz="2400" b="1" kern="100" dirty="0">
                <a:effectLst/>
                <a:latin typeface="Arial" panose="020B0604020202020204" pitchFamily="34" charset="0"/>
                <a:ea typeface="Calibri" panose="020F0502020204030204" pitchFamily="34" charset="0"/>
                <a:cs typeface="Arial" panose="020B0604020202020204" pitchFamily="34" charset="0"/>
              </a:rPr>
              <a:t>Fundamentação e motivações</a:t>
            </a:r>
          </a:p>
          <a:p>
            <a:pPr marL="514350" indent="-514350" algn="just">
              <a:buAutoNum type="alphaLcParenR"/>
            </a:pPr>
            <a:endParaRPr lang="pt-BR" sz="2400" kern="100" dirty="0">
              <a:latin typeface="Arial" panose="020B0604020202020204" pitchFamily="34" charset="0"/>
              <a:ea typeface="Calibri" panose="020F0502020204030204" pitchFamily="34" charset="0"/>
              <a:cs typeface="Arial" panose="020B0604020202020204" pitchFamily="34" charset="0"/>
            </a:endParaRPr>
          </a:p>
          <a:p>
            <a:pPr algn="just"/>
            <a:r>
              <a:rPr lang="pt-BR" sz="2400" kern="100" dirty="0">
                <a:effectLst/>
                <a:latin typeface="Arial" panose="020B0604020202020204" pitchFamily="34" charset="0"/>
                <a:ea typeface="Calibri" panose="020F0502020204030204" pitchFamily="34" charset="0"/>
                <a:cs typeface="Arial" panose="020B0604020202020204" pitchFamily="34" charset="0"/>
              </a:rPr>
              <a:t>Ainda Na Constituição Federal</a:t>
            </a:r>
          </a:p>
          <a:p>
            <a:pPr algn="just"/>
            <a:endParaRPr lang="pt-BR" sz="2400" kern="100" dirty="0">
              <a:effectLst/>
              <a:highlight>
                <a:srgbClr val="FFFF00"/>
              </a:highlight>
              <a:latin typeface="Arial" panose="020B0604020202020204" pitchFamily="34" charset="0"/>
              <a:ea typeface="Calibri" panose="020F0502020204030204" pitchFamily="34" charset="0"/>
              <a:cs typeface="Arial" panose="020B0604020202020204" pitchFamily="34" charset="0"/>
            </a:endParaRPr>
          </a:p>
          <a:p>
            <a:pPr algn="just">
              <a:lnSpc>
                <a:spcPct val="150000"/>
              </a:lnSpc>
            </a:pPr>
            <a:r>
              <a:rPr lang="pt-BR" sz="2400" b="0" i="0" dirty="0">
                <a:solidFill>
                  <a:srgbClr val="000000"/>
                </a:solidFill>
                <a:effectLst/>
                <a:latin typeface="Arial" panose="020B0604020202020204" pitchFamily="34" charset="0"/>
              </a:rPr>
              <a:t>Art. 31 .</a:t>
            </a:r>
            <a:r>
              <a:rPr lang="pt-BR" sz="2400" b="0" i="0" dirty="0">
                <a:effectLst/>
                <a:latin typeface="Arial" panose="020B0604020202020204" pitchFamily="34" charset="0"/>
              </a:rPr>
              <a:t>A fiscalização do Município será exercida pelo Poder Legislativo Municipal</a:t>
            </a:r>
            <a:r>
              <a:rPr lang="pt-BR" sz="2400" b="0" i="0" dirty="0">
                <a:solidFill>
                  <a:srgbClr val="000000"/>
                </a:solidFill>
                <a:effectLst/>
                <a:latin typeface="Arial" panose="020B0604020202020204" pitchFamily="34" charset="0"/>
              </a:rPr>
              <a:t>, </a:t>
            </a:r>
            <a:r>
              <a:rPr lang="pt-BR" sz="2400" b="1" i="0" u="sng" dirty="0">
                <a:solidFill>
                  <a:srgbClr val="000000"/>
                </a:solidFill>
                <a:effectLst/>
                <a:latin typeface="Arial" panose="020B0604020202020204" pitchFamily="34" charset="0"/>
              </a:rPr>
              <a:t>mediante controle externo</a:t>
            </a:r>
            <a:r>
              <a:rPr lang="pt-BR" sz="2400" b="0" i="0" dirty="0">
                <a:solidFill>
                  <a:srgbClr val="000000"/>
                </a:solidFill>
                <a:effectLst/>
                <a:latin typeface="Arial" panose="020B0604020202020204" pitchFamily="34" charset="0"/>
              </a:rPr>
              <a:t>, e pelos </a:t>
            </a:r>
            <a:r>
              <a:rPr lang="pt-BR" sz="2400" b="1" i="0" u="sng" dirty="0">
                <a:solidFill>
                  <a:srgbClr val="000000"/>
                </a:solidFill>
                <a:effectLst/>
                <a:latin typeface="Arial" panose="020B0604020202020204" pitchFamily="34" charset="0"/>
              </a:rPr>
              <a:t>sistemas de controle interno do Poder Executivo Municipal</a:t>
            </a:r>
            <a:r>
              <a:rPr lang="pt-BR" sz="2400" b="0" i="0" dirty="0">
                <a:solidFill>
                  <a:srgbClr val="000000"/>
                </a:solidFill>
                <a:effectLst/>
                <a:latin typeface="Arial" panose="020B0604020202020204" pitchFamily="34" charset="0"/>
              </a:rPr>
              <a:t>, na forma da lei.</a:t>
            </a:r>
          </a:p>
          <a:p>
            <a:pPr algn="just">
              <a:lnSpc>
                <a:spcPct val="150000"/>
              </a:lnSpc>
            </a:pPr>
            <a:r>
              <a:rPr lang="pt-BR" sz="2400" b="0" i="0" dirty="0">
                <a:solidFill>
                  <a:srgbClr val="000000"/>
                </a:solidFill>
                <a:effectLst/>
                <a:latin typeface="Arial" panose="020B0604020202020204" pitchFamily="34" charset="0"/>
              </a:rPr>
              <a:t>§ 1º O </a:t>
            </a:r>
            <a:r>
              <a:rPr lang="pt-BR" sz="2400" b="0" i="0" dirty="0">
                <a:effectLst/>
                <a:latin typeface="Arial" panose="020B0604020202020204" pitchFamily="34" charset="0"/>
              </a:rPr>
              <a:t>controle externo da Câmara Municipal será exercido com o auxílio dos Tribunais de Contas dos Estados ou do Município </a:t>
            </a:r>
            <a:r>
              <a:rPr lang="pt-BR" sz="2400" b="0" i="0" dirty="0">
                <a:solidFill>
                  <a:srgbClr val="000000"/>
                </a:solidFill>
                <a:effectLst/>
                <a:latin typeface="Arial" panose="020B0604020202020204" pitchFamily="34" charset="0"/>
              </a:rPr>
              <a:t>ou dos Conselhos ou Tribunais de Contas dos Municípios, onde houver.</a:t>
            </a:r>
          </a:p>
          <a:p>
            <a:pPr algn="just"/>
            <a:endParaRPr lang="pt-BR" sz="1900" kern="1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708153892"/>
      </p:ext>
    </p:extLst>
  </p:cSld>
  <p:clrMapOvr>
    <a:masterClrMapping/>
  </p:clrMapOvr>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5248</TotalTime>
  <Words>2396</Words>
  <Application>Microsoft Office PowerPoint</Application>
  <PresentationFormat>Widescreen</PresentationFormat>
  <Paragraphs>370</Paragraphs>
  <Slides>51</Slides>
  <Notes>48</Notes>
  <HiddenSlides>0</HiddenSlides>
  <MMClips>0</MMClips>
  <ScaleCrop>false</ScaleCrop>
  <HeadingPairs>
    <vt:vector size="6" baseType="variant">
      <vt:variant>
        <vt:lpstr>Fontes usadas</vt:lpstr>
      </vt:variant>
      <vt:variant>
        <vt:i4>6</vt:i4>
      </vt:variant>
      <vt:variant>
        <vt:lpstr>Tema</vt:lpstr>
      </vt:variant>
      <vt:variant>
        <vt:i4>1</vt:i4>
      </vt:variant>
      <vt:variant>
        <vt:lpstr>Títulos de slides</vt:lpstr>
      </vt:variant>
      <vt:variant>
        <vt:i4>51</vt:i4>
      </vt:variant>
    </vt:vector>
  </HeadingPairs>
  <TitlesOfParts>
    <vt:vector size="58" baseType="lpstr">
      <vt:lpstr>Arial</vt:lpstr>
      <vt:lpstr>Berlin Sans FB Demi</vt:lpstr>
      <vt:lpstr>Calibri</vt:lpstr>
      <vt:lpstr>Calibri Light</vt:lpstr>
      <vt:lpstr>Open Sans</vt:lpstr>
      <vt:lpstr>Yanone</vt: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Usuário</dc:creator>
  <cp:lastModifiedBy>Usuario</cp:lastModifiedBy>
  <cp:revision>2170</cp:revision>
  <cp:lastPrinted>2025-02-26T16:51:00Z</cp:lastPrinted>
  <dcterms:created xsi:type="dcterms:W3CDTF">2021-01-15T17:03:51Z</dcterms:created>
  <dcterms:modified xsi:type="dcterms:W3CDTF">2025-02-27T02:52:09Z</dcterms:modified>
</cp:coreProperties>
</file>